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63" r:id="rId4"/>
    <p:sldId id="264" r:id="rId5"/>
    <p:sldId id="256" r:id="rId6"/>
    <p:sldId id="258" r:id="rId7"/>
    <p:sldId id="259" r:id="rId8"/>
    <p:sldId id="262" r:id="rId9"/>
    <p:sldId id="260" r:id="rId10"/>
    <p:sldId id="261" r:id="rId11"/>
    <p:sldId id="257" r:id="rId1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Beans Awaza" initials="3A" lastIdx="1" clrIdx="0">
    <p:extLst>
      <p:ext uri="{19B8F6BF-5375-455C-9EA6-DF929625EA0E}">
        <p15:presenceInfo xmlns:p15="http://schemas.microsoft.com/office/powerpoint/2012/main" userId="61656606ccecc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76A"/>
    <a:srgbClr val="4284DF"/>
    <a:srgbClr val="4FA0FF"/>
    <a:srgbClr val="94BDD8"/>
    <a:srgbClr val="C1ABA4"/>
    <a:srgbClr val="B99B73"/>
    <a:srgbClr val="A68254"/>
    <a:srgbClr val="ADCACE"/>
    <a:srgbClr val="E6E6E6"/>
    <a:srgbClr val="A58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756CD-CD91-42F8-AE49-77BB56EAB212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8F911-5E11-4B48-9ABA-14ACF64DAC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50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39.png"/><Relationship Id="rId9" Type="http://schemas.openxmlformats.org/officeDocument/2006/relationships/image" Target="../media/image29.jp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7.png"/><Relationship Id="rId1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17" Type="http://schemas.openxmlformats.org/officeDocument/2006/relationships/image" Target="../media/image46.png"/><Relationship Id="rId2" Type="http://schemas.openxmlformats.org/officeDocument/2006/relationships/image" Target="../media/image2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3.png"/><Relationship Id="rId5" Type="http://schemas.openxmlformats.org/officeDocument/2006/relationships/image" Target="../media/image41.jpeg"/><Relationship Id="rId15" Type="http://schemas.openxmlformats.org/officeDocument/2006/relationships/image" Target="../media/image44.png"/><Relationship Id="rId10" Type="http://schemas.openxmlformats.org/officeDocument/2006/relationships/image" Target="../media/image28.png"/><Relationship Id="rId4" Type="http://schemas.openxmlformats.org/officeDocument/2006/relationships/image" Target="../media/image40.jpg"/><Relationship Id="rId9" Type="http://schemas.openxmlformats.org/officeDocument/2006/relationships/image" Target="../media/image42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A1892F-EB38-47C6-810F-882495E6D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3704843-8F52-4A31-AB1D-AFD5F783BA99}"/>
              </a:ext>
            </a:extLst>
          </p:cNvPr>
          <p:cNvSpPr/>
          <p:nvPr/>
        </p:nvSpPr>
        <p:spPr>
          <a:xfrm>
            <a:off x="-8822" y="-14658"/>
            <a:ext cx="6875642" cy="993531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129014A-E79D-4A6E-8427-9B666ECB47E3}"/>
              </a:ext>
            </a:extLst>
          </p:cNvPr>
          <p:cNvGrpSpPr/>
          <p:nvPr/>
        </p:nvGrpSpPr>
        <p:grpSpPr>
          <a:xfrm>
            <a:off x="0" y="82053"/>
            <a:ext cx="6875642" cy="3421724"/>
            <a:chOff x="0" y="82053"/>
            <a:chExt cx="6875642" cy="342172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26886F4-5691-4881-B339-25ED236FC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17748" r="26750" b="22180"/>
            <a:stretch/>
          </p:blipFill>
          <p:spPr>
            <a:xfrm>
              <a:off x="0" y="852909"/>
              <a:ext cx="2237409" cy="265086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3590EAB-1D90-4A3C-A1C7-434DC01B1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0" t="17748" r="43336" b="22180"/>
            <a:stretch/>
          </p:blipFill>
          <p:spPr>
            <a:xfrm>
              <a:off x="4393922" y="82053"/>
              <a:ext cx="2481720" cy="2650868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F1060E0-69A2-4981-B439-4E6B46F13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8" r="10758"/>
            <a:stretch/>
          </p:blipFill>
          <p:spPr>
            <a:xfrm>
              <a:off x="597518" y="665381"/>
              <a:ext cx="5436296" cy="2587246"/>
            </a:xfrm>
            <a:prstGeom prst="rect">
              <a:avLst/>
            </a:prstGeom>
          </p:spPr>
        </p:pic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D4E3DA0-7A81-4751-94E0-BA7EE1355BB5}"/>
                </a:ext>
              </a:extLst>
            </p:cNvPr>
            <p:cNvCxnSpPr>
              <a:cxnSpLocks/>
            </p:cNvCxnSpPr>
            <p:nvPr/>
          </p:nvCxnSpPr>
          <p:spPr>
            <a:xfrm>
              <a:off x="1966586" y="2632713"/>
              <a:ext cx="4909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994B345-6183-49FC-9FC3-11FB862C15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69715"/>
              <a:ext cx="44323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52D0814-0CAC-4C10-8966-E5DE5ACA787D}"/>
                </a:ext>
              </a:extLst>
            </p:cNvPr>
            <p:cNvSpPr txBox="1"/>
            <p:nvPr/>
          </p:nvSpPr>
          <p:spPr>
            <a:xfrm>
              <a:off x="21606" y="305823"/>
              <a:ext cx="29434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spc="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 リ ー ビ ー ン ズ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27C5739-08CA-46EE-A6E4-CA2F885B55FE}"/>
                </a:ext>
              </a:extLst>
            </p:cNvPr>
            <p:cNvSpPr txBox="1"/>
            <p:nvPr/>
          </p:nvSpPr>
          <p:spPr>
            <a:xfrm>
              <a:off x="3608401" y="2717126"/>
              <a:ext cx="326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spc="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 ル バ ー デ イ</a:t>
              </a:r>
              <a:endParaRPr kumimoji="1" lang="ja-JP" altLang="en-US" sz="2800" b="1" spc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9B3BE98-77FF-4B53-B38D-53B2C782FFD8}"/>
              </a:ext>
            </a:extLst>
          </p:cNvPr>
          <p:cNvSpPr txBox="1"/>
          <p:nvPr/>
        </p:nvSpPr>
        <p:spPr>
          <a:xfrm>
            <a:off x="2216173" y="4957795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11:30-14:30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FF70932B-D876-49E2-9586-58AF7E8F9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03" y="160605"/>
            <a:ext cx="1500043" cy="474178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AB8C9F-DEAA-4136-BF91-2964D74B9410}"/>
              </a:ext>
            </a:extLst>
          </p:cNvPr>
          <p:cNvGrpSpPr/>
          <p:nvPr/>
        </p:nvGrpSpPr>
        <p:grpSpPr>
          <a:xfrm>
            <a:off x="2045330" y="2731979"/>
            <a:ext cx="1506416" cy="520256"/>
            <a:chOff x="2588747" y="2731979"/>
            <a:chExt cx="1506416" cy="520256"/>
          </a:xfrm>
        </p:grpSpPr>
        <p:sp>
          <p:nvSpPr>
            <p:cNvPr id="56" name="矢印: 五方向 55">
              <a:extLst>
                <a:ext uri="{FF2B5EF4-FFF2-40B4-BE49-F238E27FC236}">
                  <a16:creationId xmlns:a16="http://schemas.microsoft.com/office/drawing/2014/main" id="{E0F749D0-56A5-45A6-9C3F-7800B2122657}"/>
                </a:ext>
              </a:extLst>
            </p:cNvPr>
            <p:cNvSpPr/>
            <p:nvPr/>
          </p:nvSpPr>
          <p:spPr>
            <a:xfrm>
              <a:off x="2588747" y="2731979"/>
              <a:ext cx="1506416" cy="520256"/>
            </a:xfrm>
            <a:prstGeom prst="homePlate">
              <a:avLst>
                <a:gd name="adj" fmla="val 55185"/>
              </a:avLst>
            </a:prstGeom>
            <a:solidFill>
              <a:srgbClr val="C1ABA4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570060F-B4BB-41FB-A3AE-F5928F11636E}"/>
                </a:ext>
              </a:extLst>
            </p:cNvPr>
            <p:cNvSpPr txBox="1"/>
            <p:nvPr/>
          </p:nvSpPr>
          <p:spPr>
            <a:xfrm>
              <a:off x="2697659" y="2809365"/>
              <a:ext cx="1028453" cy="28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毎週木曜日</a:t>
              </a:r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B90D3A0-156D-4567-9B17-FF7CFB0C18D9}"/>
              </a:ext>
            </a:extLst>
          </p:cNvPr>
          <p:cNvSpPr/>
          <p:nvPr/>
        </p:nvSpPr>
        <p:spPr>
          <a:xfrm>
            <a:off x="213675" y="5588295"/>
            <a:ext cx="6430649" cy="2650868"/>
          </a:xfrm>
          <a:prstGeom prst="rect">
            <a:avLst/>
          </a:prstGeom>
          <a:solidFill>
            <a:schemeClr val="bg1">
              <a:alpha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7E5DD52-1ADF-4196-BCE3-9958230B2FC7}"/>
              </a:ext>
            </a:extLst>
          </p:cNvPr>
          <p:cNvSpPr txBox="1"/>
          <p:nvPr/>
        </p:nvSpPr>
        <p:spPr>
          <a:xfrm>
            <a:off x="4407541" y="7458494"/>
            <a:ext cx="1931939" cy="388601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歳以上の方対象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395F683-E283-49AD-A301-40CE54C278E2}"/>
              </a:ext>
            </a:extLst>
          </p:cNvPr>
          <p:cNvSpPr txBox="1"/>
          <p:nvPr/>
        </p:nvSpPr>
        <p:spPr>
          <a:xfrm>
            <a:off x="541996" y="5776308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簡単な英会話を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お気軽にお楽しみいただけます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80C2A77-C284-4D78-8B96-38ECF6F3A7C1}"/>
              </a:ext>
            </a:extLst>
          </p:cNvPr>
          <p:cNvSpPr txBox="1"/>
          <p:nvPr/>
        </p:nvSpPr>
        <p:spPr>
          <a:xfrm>
            <a:off x="304720" y="6632761"/>
            <a:ext cx="3794692" cy="1642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＜楽しみ方＞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例１．ランチやカフェをお友達とご一緒に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２．スポーツ観戦をビッグスクリーンで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例３．コーヒーを飲みながらゆっくり読書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などなど・・・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858B18A-88B3-4FD0-A4DB-F62EA26B256A}"/>
              </a:ext>
            </a:extLst>
          </p:cNvPr>
          <p:cNvSpPr txBox="1"/>
          <p:nvPr/>
        </p:nvSpPr>
        <p:spPr>
          <a:xfrm>
            <a:off x="722648" y="8392515"/>
            <a:ext cx="51860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 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ご予約方法 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</a:t>
            </a: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営業時間内に下記お電話番号までお問い合わせ下さい。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 ＜１１：００～１８：００＞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０６－６２２５－８１１５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D51C7487-EDEE-4473-A494-6A50BD2CD8C0}"/>
              </a:ext>
            </a:extLst>
          </p:cNvPr>
          <p:cNvSpPr/>
          <p:nvPr/>
        </p:nvSpPr>
        <p:spPr>
          <a:xfrm>
            <a:off x="213675" y="4924455"/>
            <a:ext cx="1960994" cy="469899"/>
          </a:xfrm>
          <a:prstGeom prst="roundRect">
            <a:avLst/>
          </a:prstGeom>
          <a:solidFill>
            <a:srgbClr val="B99B73">
              <a:alpha val="60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87F3FF8-A949-4F78-B35B-4CE7AE310D1F}"/>
              </a:ext>
            </a:extLst>
          </p:cNvPr>
          <p:cNvSpPr txBox="1"/>
          <p:nvPr/>
        </p:nvSpPr>
        <p:spPr>
          <a:xfrm flipH="1">
            <a:off x="343014" y="4974738"/>
            <a:ext cx="170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￥１，０００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/90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2ACDD4-3E30-44D3-88B3-F45B4F41D57D}"/>
              </a:ext>
            </a:extLst>
          </p:cNvPr>
          <p:cNvSpPr txBox="1"/>
          <p:nvPr/>
        </p:nvSpPr>
        <p:spPr>
          <a:xfrm>
            <a:off x="413590" y="3643194"/>
            <a:ext cx="603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英語に触れあえる機会を作ってみませんか？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D4AE80-1090-413D-ADFB-F4EC2C4BCB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22" y="5877930"/>
            <a:ext cx="1925541" cy="1285755"/>
          </a:xfrm>
          <a:prstGeom prst="rect">
            <a:avLst/>
          </a:prstGeom>
          <a:ln w="730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C04A25-1E6E-4E23-8269-FEE13B4F72FF}"/>
              </a:ext>
            </a:extLst>
          </p:cNvPr>
          <p:cNvSpPr txBox="1"/>
          <p:nvPr/>
        </p:nvSpPr>
        <p:spPr>
          <a:xfrm>
            <a:off x="722648" y="4097008"/>
            <a:ext cx="548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spc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-</a:t>
            </a:r>
            <a:r>
              <a:rPr kumimoji="1" lang="ja-JP" altLang="en-US" sz="1600" spc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お友達と素敵なひと時をお過ごし下さい</a:t>
            </a:r>
            <a:r>
              <a:rPr kumimoji="1" lang="en-US" altLang="ja-JP" sz="1600" spc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-</a:t>
            </a:r>
            <a:endParaRPr kumimoji="1" lang="ja-JP" altLang="en-US" sz="1600" spc="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78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EF2AF20-4FBB-4C4C-A2DA-8854FA8F0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21BF35-7304-46D4-A751-B1ABFE4944C1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87A5219A-3CF0-4AA1-A2D4-2146F71FE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612">
            <a:off x="42993" y="-426274"/>
            <a:ext cx="2597180" cy="2060668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189C1D4-B348-4482-BB76-31761FA9A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607">
            <a:off x="5535946" y="37981"/>
            <a:ext cx="1287730" cy="1021720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74C3A8C-36B5-4650-AAD1-0882675AAFF4}"/>
              </a:ext>
            </a:extLst>
          </p:cNvPr>
          <p:cNvSpPr txBox="1"/>
          <p:nvPr/>
        </p:nvSpPr>
        <p:spPr>
          <a:xfrm>
            <a:off x="1359014" y="2085317"/>
            <a:ext cx="433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spc="6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参加者大募集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B6F12583-0496-4007-A85C-2F59FCF4E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1" y="8879457"/>
            <a:ext cx="1010439" cy="1010439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537061C-5D9B-4768-910F-A3C504AB5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63" y="8911873"/>
            <a:ext cx="1010438" cy="101043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D06C379-79F4-49B1-A359-4650D7B50B51}"/>
              </a:ext>
            </a:extLst>
          </p:cNvPr>
          <p:cNvSpPr txBox="1"/>
          <p:nvPr/>
        </p:nvSpPr>
        <p:spPr>
          <a:xfrm>
            <a:off x="1284269" y="3051926"/>
            <a:ext cx="4193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家族が集まる。地域の方が集まる。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ほっとするカフェのような雰囲気で英語を楽しく学べる教室です。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様々な用途に備え、使える英語を身につけませんか？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初級から上級の方までお気軽にお越し下さい！</a:t>
            </a: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58D80FC7-58CB-4CB4-88E6-D6A4EDE56A6A}"/>
              </a:ext>
            </a:extLst>
          </p:cNvPr>
          <p:cNvGrpSpPr/>
          <p:nvPr/>
        </p:nvGrpSpPr>
        <p:grpSpPr>
          <a:xfrm>
            <a:off x="4233378" y="3682089"/>
            <a:ext cx="2434363" cy="1582032"/>
            <a:chOff x="4320777" y="3742433"/>
            <a:chExt cx="2219675" cy="1442512"/>
          </a:xfrm>
        </p:grpSpPr>
        <p:sp>
          <p:nvSpPr>
            <p:cNvPr id="65" name="雲 64">
              <a:extLst>
                <a:ext uri="{FF2B5EF4-FFF2-40B4-BE49-F238E27FC236}">
                  <a16:creationId xmlns:a16="http://schemas.microsoft.com/office/drawing/2014/main" id="{C8E737F3-3935-466E-B5F7-5C317B1E23E5}"/>
                </a:ext>
              </a:extLst>
            </p:cNvPr>
            <p:cNvSpPr/>
            <p:nvPr/>
          </p:nvSpPr>
          <p:spPr>
            <a:xfrm>
              <a:off x="4385187" y="3742433"/>
              <a:ext cx="2155265" cy="1383399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7150556F-A158-4E72-8373-D4A719EA5D37}"/>
                </a:ext>
              </a:extLst>
            </p:cNvPr>
            <p:cNvGrpSpPr/>
            <p:nvPr/>
          </p:nvGrpSpPr>
          <p:grpSpPr>
            <a:xfrm>
              <a:off x="4320777" y="3801546"/>
              <a:ext cx="2155265" cy="1383399"/>
              <a:chOff x="3719649" y="4378951"/>
              <a:chExt cx="2155265" cy="1383399"/>
            </a:xfrm>
          </p:grpSpPr>
          <p:sp>
            <p:nvSpPr>
              <p:cNvPr id="67" name="雲 66">
                <a:extLst>
                  <a:ext uri="{FF2B5EF4-FFF2-40B4-BE49-F238E27FC236}">
                    <a16:creationId xmlns:a16="http://schemas.microsoft.com/office/drawing/2014/main" id="{DBC6F04D-25A0-4908-91A1-060A97882585}"/>
                  </a:ext>
                </a:extLst>
              </p:cNvPr>
              <p:cNvSpPr/>
              <p:nvPr/>
            </p:nvSpPr>
            <p:spPr>
              <a:xfrm>
                <a:off x="3719649" y="4378951"/>
                <a:ext cx="2155265" cy="1383399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AE94009-C6F1-470B-A19B-A2E7290A62A8}"/>
                  </a:ext>
                </a:extLst>
              </p:cNvPr>
              <p:cNvSpPr txBox="1"/>
              <p:nvPr/>
            </p:nvSpPr>
            <p:spPr>
              <a:xfrm>
                <a:off x="4010252" y="4659435"/>
                <a:ext cx="1605165" cy="645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latin typeface="Bahnschrift Light Condensed" panose="020B0502040204020203" pitchFamily="34" charset="0"/>
                  </a:rPr>
                  <a:t>Circle</a:t>
                </a:r>
                <a:r>
                  <a:rPr lang="ja-JP" altLang="en-US" sz="1400" dirty="0">
                    <a:latin typeface="Bahnschrift Light Condensed" panose="020B0502040204020203" pitchFamily="34" charset="0"/>
                  </a:rPr>
                  <a:t> </a:t>
                </a:r>
                <a:r>
                  <a:rPr lang="en-US" altLang="ja-JP" sz="1400" dirty="0">
                    <a:latin typeface="Bahnschrift Light Condensed" panose="020B0502040204020203" pitchFamily="34" charset="0"/>
                  </a:rPr>
                  <a:t>Time</a:t>
                </a:r>
                <a:r>
                  <a:rPr kumimoji="1" lang="en-US" altLang="ja-JP" sz="2000" dirty="0">
                    <a:latin typeface="Bahnschrift Light Condensed" panose="020B0502040204020203" pitchFamily="34" charset="0"/>
                  </a:rPr>
                  <a:t> 11:30~12:10</a:t>
                </a:r>
              </a:p>
              <a:p>
                <a:pPr algn="ctr"/>
                <a:r>
                  <a:rPr kumimoji="1" lang="en-US" altLang="ja-JP" sz="2000" dirty="0">
                    <a:latin typeface="Bahnschrift Light Condensed" panose="020B0502040204020203" pitchFamily="34" charset="0"/>
                  </a:rPr>
                  <a:t>Lunch 12:10~12:50</a:t>
                </a:r>
                <a:endParaRPr kumimoji="1" lang="ja-JP" altLang="en-US" sz="2000" dirty="0">
                  <a:latin typeface="Bahnschrift Light Condensed" panose="020B0502040204020203" pitchFamily="34" charset="0"/>
                </a:endParaRPr>
              </a:p>
            </p:txBody>
          </p:sp>
        </p:grp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305E3059-9CCE-41E0-8CB9-7575E74280C1}"/>
              </a:ext>
            </a:extLst>
          </p:cNvPr>
          <p:cNvGrpSpPr/>
          <p:nvPr/>
        </p:nvGrpSpPr>
        <p:grpSpPr>
          <a:xfrm>
            <a:off x="2730668" y="-477739"/>
            <a:ext cx="2320041" cy="2558031"/>
            <a:chOff x="2490519" y="-478801"/>
            <a:chExt cx="2320041" cy="2558031"/>
          </a:xfrm>
        </p:grpSpPr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FA974D86-DA8D-4C9C-B99E-4A165F24E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519" y="402684"/>
              <a:ext cx="1676546" cy="1676546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80D9F4C-E109-4D80-B216-5EB19D5A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0333">
              <a:off x="3097293" y="-234048"/>
              <a:ext cx="1958019" cy="1468514"/>
            </a:xfrm>
            <a:prstGeom prst="rect">
              <a:avLst/>
            </a:prstGeom>
          </p:spPr>
        </p:pic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1F84794-6D0E-4FF8-B4A0-516601740DD2}"/>
              </a:ext>
            </a:extLst>
          </p:cNvPr>
          <p:cNvSpPr txBox="1"/>
          <p:nvPr/>
        </p:nvSpPr>
        <p:spPr>
          <a:xfrm>
            <a:off x="0" y="-1"/>
            <a:ext cx="2374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世代の英会話＆英語学童・習い事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41E37654-DFB1-4625-93FD-66A7C3285AAA}"/>
              </a:ext>
            </a:extLst>
          </p:cNvPr>
          <p:cNvGrpSpPr/>
          <p:nvPr/>
        </p:nvGrpSpPr>
        <p:grpSpPr>
          <a:xfrm>
            <a:off x="409970" y="3921546"/>
            <a:ext cx="3187200" cy="2555670"/>
            <a:chOff x="728083" y="4519874"/>
            <a:chExt cx="2495290" cy="2000859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49C062F1-FB36-4ABA-8237-B5449F52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83" y="4855907"/>
              <a:ext cx="2495290" cy="16648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9EA25718-D3B7-443D-B9F3-61B2C930A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1710">
              <a:off x="2458334" y="4601922"/>
              <a:ext cx="794369" cy="630274"/>
            </a:xfrm>
            <a:prstGeom prst="rect">
              <a:avLst/>
            </a:prstGeom>
          </p:spPr>
        </p:pic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1AAFE552-CBE7-4385-9C56-244FAAED83CD}"/>
              </a:ext>
            </a:extLst>
          </p:cNvPr>
          <p:cNvGrpSpPr/>
          <p:nvPr/>
        </p:nvGrpSpPr>
        <p:grpSpPr>
          <a:xfrm rot="21179379">
            <a:off x="4206172" y="5146571"/>
            <a:ext cx="1743199" cy="1529570"/>
            <a:chOff x="4289915" y="5522412"/>
            <a:chExt cx="1743199" cy="1529570"/>
          </a:xfrm>
        </p:grpSpPr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25FE2D34-1D6A-4961-BE15-7D57EE840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827">
              <a:off x="4289915" y="5888942"/>
              <a:ext cx="1743199" cy="1163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D736555C-23E5-4FCA-BE7F-D5B680B7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4268">
              <a:off x="4334194" y="5522412"/>
              <a:ext cx="777302" cy="616733"/>
            </a:xfrm>
            <a:prstGeom prst="rect">
              <a:avLst/>
            </a:prstGeom>
          </p:spPr>
        </p:pic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50022095-032D-4B1D-A8A1-1C0BE4D43934}"/>
              </a:ext>
            </a:extLst>
          </p:cNvPr>
          <p:cNvGrpSpPr/>
          <p:nvPr/>
        </p:nvGrpSpPr>
        <p:grpSpPr>
          <a:xfrm>
            <a:off x="5002907" y="1011489"/>
            <a:ext cx="1101979" cy="756324"/>
            <a:chOff x="5002907" y="1011489"/>
            <a:chExt cx="1101979" cy="756324"/>
          </a:xfrm>
        </p:grpSpPr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4772FD10-58BA-42EA-9F37-F97744D3F40E}"/>
                </a:ext>
              </a:extLst>
            </p:cNvPr>
            <p:cNvSpPr/>
            <p:nvPr/>
          </p:nvSpPr>
          <p:spPr>
            <a:xfrm>
              <a:off x="5010065" y="1011489"/>
              <a:ext cx="1094821" cy="756324"/>
            </a:xfrm>
            <a:prstGeom prst="ellipse">
              <a:avLst/>
            </a:prstGeom>
            <a:solidFill>
              <a:schemeClr val="accent2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52C83BBA-87C8-4F24-B91B-52B0D2E1CC6E}"/>
                </a:ext>
              </a:extLst>
            </p:cNvPr>
            <p:cNvSpPr txBox="1"/>
            <p:nvPr/>
          </p:nvSpPr>
          <p:spPr>
            <a:xfrm>
              <a:off x="5002907" y="1174207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5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組様限定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/1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回</a:t>
              </a:r>
              <a:endParaRPr kumimoji="1" lang="en-US" altLang="ja-JP" sz="11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要予約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D6274648-39CC-491C-BC04-2FBCEA8D964A}"/>
              </a:ext>
            </a:extLst>
          </p:cNvPr>
          <p:cNvGrpSpPr/>
          <p:nvPr/>
        </p:nvGrpSpPr>
        <p:grpSpPr>
          <a:xfrm>
            <a:off x="455272" y="1065302"/>
            <a:ext cx="1562095" cy="1169472"/>
            <a:chOff x="455272" y="1065302"/>
            <a:chExt cx="1562095" cy="1169472"/>
          </a:xfrm>
        </p:grpSpPr>
        <p:sp>
          <p:nvSpPr>
            <p:cNvPr id="59" name="雲 58">
              <a:extLst>
                <a:ext uri="{FF2B5EF4-FFF2-40B4-BE49-F238E27FC236}">
                  <a16:creationId xmlns:a16="http://schemas.microsoft.com/office/drawing/2014/main" id="{7266AE32-8AED-4E80-A4B8-85A03A69DF7B}"/>
                </a:ext>
              </a:extLst>
            </p:cNvPr>
            <p:cNvSpPr/>
            <p:nvPr/>
          </p:nvSpPr>
          <p:spPr>
            <a:xfrm>
              <a:off x="493354" y="1157347"/>
              <a:ext cx="1524013" cy="1077427"/>
            </a:xfrm>
            <a:prstGeom prst="cloud">
              <a:avLst/>
            </a:prstGeom>
            <a:solidFill>
              <a:srgbClr val="233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3F18D454-701E-487C-B5AC-E54077D7C896}"/>
                </a:ext>
              </a:extLst>
            </p:cNvPr>
            <p:cNvGrpSpPr/>
            <p:nvPr/>
          </p:nvGrpSpPr>
          <p:grpSpPr>
            <a:xfrm>
              <a:off x="455272" y="1065302"/>
              <a:ext cx="1524013" cy="1077427"/>
              <a:chOff x="505203" y="6965186"/>
              <a:chExt cx="1524013" cy="1077427"/>
            </a:xfrm>
          </p:grpSpPr>
          <p:sp>
            <p:nvSpPr>
              <p:cNvPr id="98" name="雲 97">
                <a:extLst>
                  <a:ext uri="{FF2B5EF4-FFF2-40B4-BE49-F238E27FC236}">
                    <a16:creationId xmlns:a16="http://schemas.microsoft.com/office/drawing/2014/main" id="{C401EAEA-AFB7-45F4-854A-096DBDBEC150}"/>
                  </a:ext>
                </a:extLst>
              </p:cNvPr>
              <p:cNvSpPr/>
              <p:nvPr/>
            </p:nvSpPr>
            <p:spPr>
              <a:xfrm>
                <a:off x="505203" y="6965186"/>
                <a:ext cx="1524013" cy="1077427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E7D43F71-616C-4D9C-A22E-CE1DAF06DAD9}"/>
                  </a:ext>
                </a:extLst>
              </p:cNvPr>
              <p:cNvSpPr txBox="1"/>
              <p:nvPr/>
            </p:nvSpPr>
            <p:spPr>
              <a:xfrm>
                <a:off x="731977" y="7129631"/>
                <a:ext cx="1018227" cy="60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毎月</a:t>
                </a:r>
                <a:endParaRPr kumimoji="1" lang="en-US" altLang="ja-JP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/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第</a:t>
                </a:r>
                <a:r>
                  <a:rPr kumimoji="1" lang="en-US" altLang="ja-JP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回・</a:t>
                </a:r>
                <a:r>
                  <a:rPr kumimoji="1" lang="en-US" altLang="ja-JP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回目の</a:t>
                </a:r>
                <a:endParaRPr kumimoji="1" lang="en-US" altLang="ja-JP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/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水曜日</a:t>
                </a:r>
              </a:p>
            </p:txBody>
          </p:sp>
        </p:grp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216A3497-A729-450A-A44B-E45976EFBCFC}"/>
              </a:ext>
            </a:extLst>
          </p:cNvPr>
          <p:cNvGrpSpPr/>
          <p:nvPr/>
        </p:nvGrpSpPr>
        <p:grpSpPr>
          <a:xfrm>
            <a:off x="1138169" y="7006605"/>
            <a:ext cx="4861544" cy="1883192"/>
            <a:chOff x="1138169" y="7006605"/>
            <a:chExt cx="4861544" cy="1883192"/>
          </a:xfrm>
        </p:grpSpPr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B86D5202-5086-499C-9FE9-C3F5DE236333}"/>
                </a:ext>
              </a:extLst>
            </p:cNvPr>
            <p:cNvGrpSpPr/>
            <p:nvPr/>
          </p:nvGrpSpPr>
          <p:grpSpPr>
            <a:xfrm>
              <a:off x="1138169" y="7006605"/>
              <a:ext cx="4861544" cy="1883192"/>
              <a:chOff x="1837427" y="7532274"/>
              <a:chExt cx="4861544" cy="1883192"/>
            </a:xfrm>
          </p:grpSpPr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3FCAA3FD-7BBA-468D-BD53-B6F8BC8EB84A}"/>
                  </a:ext>
                </a:extLst>
              </p:cNvPr>
              <p:cNvGrpSpPr/>
              <p:nvPr/>
            </p:nvGrpSpPr>
            <p:grpSpPr>
              <a:xfrm>
                <a:off x="1837427" y="7532274"/>
                <a:ext cx="4861544" cy="1883192"/>
                <a:chOff x="1837427" y="7532274"/>
                <a:chExt cx="4861544" cy="1883192"/>
              </a:xfrm>
            </p:grpSpPr>
            <p:sp>
              <p:nvSpPr>
                <p:cNvPr id="84" name="四角形: 角を丸くする 83">
                  <a:extLst>
                    <a:ext uri="{FF2B5EF4-FFF2-40B4-BE49-F238E27FC236}">
                      <a16:creationId xmlns:a16="http://schemas.microsoft.com/office/drawing/2014/main" id="{A3C9C800-E01B-4E74-A796-C773BC435B6A}"/>
                    </a:ext>
                  </a:extLst>
                </p:cNvPr>
                <p:cNvSpPr/>
                <p:nvPr/>
              </p:nvSpPr>
              <p:spPr>
                <a:xfrm>
                  <a:off x="1837427" y="7580089"/>
                  <a:ext cx="4861544" cy="183537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A1B09381-83A9-4C15-8F9C-5753F52A462B}"/>
                    </a:ext>
                  </a:extLst>
                </p:cNvPr>
                <p:cNvSpPr txBox="1"/>
                <p:nvPr/>
              </p:nvSpPr>
              <p:spPr>
                <a:xfrm>
                  <a:off x="2962315" y="7795832"/>
                  <a:ext cx="36728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11:30-12:10 </a:t>
                  </a:r>
                  <a:r>
                    <a:rPr kumimoji="1"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の</a:t>
                  </a:r>
                  <a:r>
                    <a:rPr kumimoji="1"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『</a:t>
                  </a:r>
                  <a:r>
                    <a:rPr kumimoji="1"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サークルタイム</a:t>
                  </a:r>
                  <a:r>
                    <a:rPr kumimoji="1"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』</a:t>
                  </a:r>
                  <a:r>
                    <a:rPr kumimoji="1"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では、親子でたっぷり英語で触れ、</a:t>
                  </a:r>
                  <a:endPara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endParaRPr>
                </a:p>
                <a:p>
                  <a:r>
                    <a:rPr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手遊び歌や、</a:t>
                  </a:r>
                  <a:r>
                    <a:rPr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Sing &amp; Dance</a:t>
                  </a:r>
                  <a:r>
                    <a:rPr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、本の読み聞かせの他、お子様との日常英会話も</a:t>
                  </a:r>
                  <a:endParaRPr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endParaRPr>
                </a:p>
                <a:p>
                  <a:r>
                    <a:rPr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楽しんでいただけます。</a:t>
                  </a:r>
                  <a:endParaRPr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endParaRPr>
                </a:p>
              </p:txBody>
            </p:sp>
            <p:grpSp>
              <p:nvGrpSpPr>
                <p:cNvPr id="86" name="グループ化 85">
                  <a:extLst>
                    <a:ext uri="{FF2B5EF4-FFF2-40B4-BE49-F238E27FC236}">
                      <a16:creationId xmlns:a16="http://schemas.microsoft.com/office/drawing/2014/main" id="{C6C26B82-2F36-4CF6-AD44-086322D737D9}"/>
                    </a:ext>
                  </a:extLst>
                </p:cNvPr>
                <p:cNvGrpSpPr/>
                <p:nvPr/>
              </p:nvGrpSpPr>
              <p:grpSpPr>
                <a:xfrm>
                  <a:off x="1923072" y="7829723"/>
                  <a:ext cx="1115900" cy="276999"/>
                  <a:chOff x="1935281" y="7704526"/>
                  <a:chExt cx="1115900" cy="276999"/>
                </a:xfrm>
              </p:grpSpPr>
              <p:sp>
                <p:nvSpPr>
                  <p:cNvPr id="92" name="テキスト ボックス 91">
                    <a:extLst>
                      <a:ext uri="{FF2B5EF4-FFF2-40B4-BE49-F238E27FC236}">
                        <a16:creationId xmlns:a16="http://schemas.microsoft.com/office/drawing/2014/main" id="{062C4240-751B-47FA-A906-50B068FCF8A1}"/>
                      </a:ext>
                    </a:extLst>
                  </p:cNvPr>
                  <p:cNvSpPr txBox="1"/>
                  <p:nvPr/>
                </p:nvSpPr>
                <p:spPr>
                  <a:xfrm>
                    <a:off x="1943185" y="7704526"/>
                    <a:ext cx="110799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1200" dirty="0"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rPr>
                      <a:t>内容</a:t>
                    </a:r>
                    <a:r>
                      <a:rPr kumimoji="1" lang="ja-JP" altLang="en-US" sz="1200" dirty="0">
                        <a:latin typeface="BIZ UD明朝 Medium" panose="02020500000000000000" pitchFamily="17" charset="-128"/>
                        <a:ea typeface="BIZ UD明朝 Medium" panose="02020500000000000000" pitchFamily="17" charset="-128"/>
                      </a:rPr>
                      <a:t>について</a:t>
                    </a:r>
                  </a:p>
                </p:txBody>
              </p:sp>
              <p:cxnSp>
                <p:nvCxnSpPr>
                  <p:cNvPr id="93" name="直線コネクタ 92">
                    <a:extLst>
                      <a:ext uri="{FF2B5EF4-FFF2-40B4-BE49-F238E27FC236}">
                        <a16:creationId xmlns:a16="http://schemas.microsoft.com/office/drawing/2014/main" id="{B66FD86B-69C3-4146-ADF2-F85704352B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35281" y="7967890"/>
                    <a:ext cx="1042233" cy="0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87" name="図 86">
                  <a:extLst>
                    <a:ext uri="{FF2B5EF4-FFF2-40B4-BE49-F238E27FC236}">
                      <a16:creationId xmlns:a16="http://schemas.microsoft.com/office/drawing/2014/main" id="{5D3EAD09-6197-4C1F-9350-503A9C3192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87764">
                  <a:off x="1970763" y="7532274"/>
                  <a:ext cx="557731" cy="442519"/>
                </a:xfrm>
                <a:prstGeom prst="rect">
                  <a:avLst/>
                </a:prstGeom>
              </p:spPr>
            </p:pic>
            <p:pic>
              <p:nvPicPr>
                <p:cNvPr id="88" name="図 87">
                  <a:extLst>
                    <a:ext uri="{FF2B5EF4-FFF2-40B4-BE49-F238E27FC236}">
                      <a16:creationId xmlns:a16="http://schemas.microsoft.com/office/drawing/2014/main" id="{242172D1-64CA-410F-99D3-FA0994887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43477" y="8794746"/>
                  <a:ext cx="358703" cy="375683"/>
                </a:xfrm>
                <a:prstGeom prst="rect">
                  <a:avLst/>
                </a:prstGeom>
              </p:spPr>
            </p:pic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60C941FB-7F0C-4E58-9DE2-BB76D573CA84}"/>
                    </a:ext>
                  </a:extLst>
                </p:cNvPr>
                <p:cNvSpPr txBox="1"/>
                <p:nvPr/>
              </p:nvSpPr>
              <p:spPr>
                <a:xfrm>
                  <a:off x="2962315" y="8295289"/>
                  <a:ext cx="29546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12:10-12:50 </a:t>
                  </a:r>
                  <a:r>
                    <a:rPr kumimoji="1"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の </a:t>
                  </a:r>
                  <a:r>
                    <a:rPr kumimoji="1"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『Lunch Time』 </a:t>
                  </a:r>
                  <a:r>
                    <a:rPr kumimoji="1"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では、</a:t>
                  </a:r>
                  <a:r>
                    <a:rPr kumimoji="1"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3Beans</a:t>
                  </a:r>
                  <a:r>
                    <a:rPr kumimoji="1"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オリジナルの</a:t>
                  </a:r>
                  <a:endPara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endParaRPr>
                </a:p>
                <a:p>
                  <a:r>
                    <a:rPr kumimoji="1"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メキシカン・ワンプレートをお召し上がりいただけます。</a:t>
                  </a:r>
                  <a:endPara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endParaRPr>
                </a:p>
                <a:p>
                  <a:r>
                    <a:rPr lang="en-US" altLang="ja-JP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※</a:t>
                  </a:r>
                  <a:r>
                    <a:rPr lang="ja-JP" altLang="en-US" sz="8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お子様のランチは持ち込み可能です。</a:t>
                  </a:r>
                  <a:endPara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endParaRPr>
                </a:p>
              </p:txBody>
            </p:sp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1491EE2A-DF74-4304-8528-1FBB5E1CAC25}"/>
                    </a:ext>
                  </a:extLst>
                </p:cNvPr>
                <p:cNvSpPr txBox="1"/>
                <p:nvPr/>
              </p:nvSpPr>
              <p:spPr>
                <a:xfrm>
                  <a:off x="3141852" y="8772125"/>
                  <a:ext cx="2595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2000</a:t>
                  </a:r>
                  <a:r>
                    <a:rPr kumimoji="1" lang="ja-JP" altLang="en-US" sz="14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円</a:t>
                  </a:r>
                  <a:r>
                    <a:rPr kumimoji="1" lang="ja-JP" altLang="en-US" sz="10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＋消費税</a:t>
                  </a:r>
                  <a:r>
                    <a:rPr kumimoji="1" lang="ja-JP" altLang="en-US" sz="14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（ランチ込み）</a:t>
                  </a:r>
                  <a:endParaRPr kumimoji="1" lang="ja-JP" altLang="en-US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endParaRPr>
                </a:p>
              </p:txBody>
            </p:sp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BAF91E75-0D08-4557-9978-518D5B6273BC}"/>
                    </a:ext>
                  </a:extLst>
                </p:cNvPr>
                <p:cNvSpPr txBox="1"/>
                <p:nvPr/>
              </p:nvSpPr>
              <p:spPr>
                <a:xfrm>
                  <a:off x="1888294" y="8830909"/>
                  <a:ext cx="117211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1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参加費について</a:t>
                  </a:r>
                </a:p>
              </p:txBody>
            </p:sp>
          </p:grp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8AD726F9-3600-446D-A6BD-9297D22B73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8235" y="9111502"/>
                <a:ext cx="1042233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8A6EF6E2-AD01-4F44-97EC-A8EBBD4072F1}"/>
                </a:ext>
              </a:extLst>
            </p:cNvPr>
            <p:cNvSpPr txBox="1"/>
            <p:nvPr/>
          </p:nvSpPr>
          <p:spPr>
            <a:xfrm>
              <a:off x="2455930" y="8500372"/>
              <a:ext cx="24737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- - - - - - - - - - - - - - - - - - - - - - - - - - - 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-</a:t>
              </a:r>
            </a:p>
          </p:txBody>
        </p:sp>
      </p:grpSp>
      <p:pic>
        <p:nvPicPr>
          <p:cNvPr id="80" name="図 79">
            <a:extLst>
              <a:ext uri="{FF2B5EF4-FFF2-40B4-BE49-F238E27FC236}">
                <a16:creationId xmlns:a16="http://schemas.microsoft.com/office/drawing/2014/main" id="{81057F12-3EDA-40E6-ADF1-DD43BC547A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127">
            <a:off x="-2210362" y="7017679"/>
            <a:ext cx="1078859" cy="6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図 193">
            <a:extLst>
              <a:ext uri="{FF2B5EF4-FFF2-40B4-BE49-F238E27FC236}">
                <a16:creationId xmlns:a16="http://schemas.microsoft.com/office/drawing/2014/main" id="{18FB3FC0-945D-4C7F-B2F2-20A3AEFE8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612">
            <a:off x="47693" y="3677399"/>
            <a:ext cx="2597180" cy="2060668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F1D22078-9FA6-446C-8F22-312D2CC4D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607">
            <a:off x="5558315" y="4092626"/>
            <a:ext cx="1287730" cy="1021720"/>
          </a:xfrm>
          <a:prstGeom prst="rect">
            <a:avLst/>
          </a:prstGeom>
        </p:spPr>
      </p:pic>
      <p:sp>
        <p:nvSpPr>
          <p:cNvPr id="156" name="雲 155">
            <a:extLst>
              <a:ext uri="{FF2B5EF4-FFF2-40B4-BE49-F238E27FC236}">
                <a16:creationId xmlns:a16="http://schemas.microsoft.com/office/drawing/2014/main" id="{03A5FCF4-0975-4E39-8037-EA0A4D46D58E}"/>
              </a:ext>
            </a:extLst>
          </p:cNvPr>
          <p:cNvSpPr/>
          <p:nvPr/>
        </p:nvSpPr>
        <p:spPr>
          <a:xfrm>
            <a:off x="399059" y="6502662"/>
            <a:ext cx="1524013" cy="1077427"/>
          </a:xfrm>
          <a:prstGeom prst="cloud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雲 152">
            <a:extLst>
              <a:ext uri="{FF2B5EF4-FFF2-40B4-BE49-F238E27FC236}">
                <a16:creationId xmlns:a16="http://schemas.microsoft.com/office/drawing/2014/main" id="{6BED333B-6E9E-4A15-9D16-1832F8273705}"/>
              </a:ext>
            </a:extLst>
          </p:cNvPr>
          <p:cNvSpPr/>
          <p:nvPr/>
        </p:nvSpPr>
        <p:spPr>
          <a:xfrm>
            <a:off x="3804346" y="4381359"/>
            <a:ext cx="2155265" cy="1383399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8991B0B-2E9D-459A-B149-03C19EB7F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1"/>
            <a:ext cx="6858000" cy="4143651"/>
          </a:xfrm>
          <a:prstGeom prst="rect">
            <a:avLst/>
          </a:prstGeom>
          <a:effectLst/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DCF79A-A64C-478D-A88A-46D860859046}"/>
              </a:ext>
            </a:extLst>
          </p:cNvPr>
          <p:cNvSpPr/>
          <p:nvPr/>
        </p:nvSpPr>
        <p:spPr>
          <a:xfrm>
            <a:off x="6663" y="5596"/>
            <a:ext cx="6858000" cy="414365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94BC0C-8FD7-4928-AFB0-BB064BF0F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3" y="4855907"/>
            <a:ext cx="2495290" cy="1664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0BDDEA5-78D3-437D-8D4E-F548320B2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19" y="402684"/>
            <a:ext cx="1676546" cy="167654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86FF56-20BF-4BEF-BB81-EF258DDCF828}"/>
              </a:ext>
            </a:extLst>
          </p:cNvPr>
          <p:cNvSpPr txBox="1"/>
          <p:nvPr/>
        </p:nvSpPr>
        <p:spPr>
          <a:xfrm>
            <a:off x="1259175" y="2084287"/>
            <a:ext cx="433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spc="6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参加者大募集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1628FFB-8198-46B5-8661-5A536D404F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3" y="2902822"/>
            <a:ext cx="1010439" cy="10104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DE06B4A-303C-4BF4-A4BF-5C8EEFA290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13" y="2902822"/>
            <a:ext cx="1010438" cy="101043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DBEE9B-C7FE-4200-B4E7-9F0768C20DC8}"/>
              </a:ext>
            </a:extLst>
          </p:cNvPr>
          <p:cNvSpPr txBox="1"/>
          <p:nvPr/>
        </p:nvSpPr>
        <p:spPr>
          <a:xfrm>
            <a:off x="1284269" y="3051926"/>
            <a:ext cx="4193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家族が集まる。地域の方が集まる。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ほっとするカフェのような雰囲気で英語を楽しく学べる教室です。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様々な用途に備え、使える英語を身につけませんか？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初級から上級の方までお気軽にお越し下さい！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E92FB26-9768-4A57-AE73-D08AD16A641A}"/>
              </a:ext>
            </a:extLst>
          </p:cNvPr>
          <p:cNvGrpSpPr/>
          <p:nvPr/>
        </p:nvGrpSpPr>
        <p:grpSpPr>
          <a:xfrm>
            <a:off x="3719649" y="4378951"/>
            <a:ext cx="2155265" cy="1383399"/>
            <a:chOff x="3719649" y="4378951"/>
            <a:chExt cx="2155265" cy="1383399"/>
          </a:xfrm>
        </p:grpSpPr>
        <p:sp>
          <p:nvSpPr>
            <p:cNvPr id="37" name="雲 36">
              <a:extLst>
                <a:ext uri="{FF2B5EF4-FFF2-40B4-BE49-F238E27FC236}">
                  <a16:creationId xmlns:a16="http://schemas.microsoft.com/office/drawing/2014/main" id="{FE354B35-3F67-4D50-B0E3-46DE0D605C4C}"/>
                </a:ext>
              </a:extLst>
            </p:cNvPr>
            <p:cNvSpPr/>
            <p:nvPr/>
          </p:nvSpPr>
          <p:spPr>
            <a:xfrm>
              <a:off x="3719649" y="4378951"/>
              <a:ext cx="2155265" cy="138339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A2EDD1F-295E-4315-8FE5-639C373537D1}"/>
                </a:ext>
              </a:extLst>
            </p:cNvPr>
            <p:cNvSpPr txBox="1"/>
            <p:nvPr/>
          </p:nvSpPr>
          <p:spPr>
            <a:xfrm>
              <a:off x="4009245" y="4688373"/>
              <a:ext cx="15760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Bahnschrift Light Condensed" panose="020B0502040204020203" pitchFamily="34" charset="0"/>
                </a:rPr>
                <a:t>Circle</a:t>
              </a:r>
              <a:r>
                <a:rPr lang="ja-JP" altLang="en-US" sz="1200" dirty="0">
                  <a:latin typeface="Bahnschrift Light Condensed" panose="020B0502040204020203" pitchFamily="34" charset="0"/>
                </a:rPr>
                <a:t> </a:t>
              </a:r>
              <a:r>
                <a:rPr lang="en-US" altLang="ja-JP" sz="1200" dirty="0">
                  <a:latin typeface="Bahnschrift Light Condensed" panose="020B0502040204020203" pitchFamily="34" charset="0"/>
                </a:rPr>
                <a:t>Time</a:t>
              </a:r>
              <a:r>
                <a:rPr kumimoji="1" lang="en-US" altLang="ja-JP" dirty="0">
                  <a:latin typeface="Bahnschrift Light Condensed" panose="020B0502040204020203" pitchFamily="34" charset="0"/>
                </a:rPr>
                <a:t> 11:30~12:10</a:t>
              </a:r>
            </a:p>
            <a:p>
              <a:pPr algn="ctr"/>
              <a:r>
                <a:rPr kumimoji="1" lang="en-US" altLang="ja-JP" dirty="0">
                  <a:latin typeface="Bahnschrift Light Condensed" panose="020B0502040204020203" pitchFamily="34" charset="0"/>
                </a:rPr>
                <a:t>Lunch 12:10~12:50</a:t>
              </a:r>
              <a:endParaRPr kumimoji="1" lang="ja-JP" altLang="en-US" dirty="0">
                <a:latin typeface="Bahnschrift Light Condensed" panose="020B0502040204020203" pitchFamily="34" charset="0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F3524FF-E97D-4443-8606-E33E04F14C17}"/>
              </a:ext>
            </a:extLst>
          </p:cNvPr>
          <p:cNvGrpSpPr/>
          <p:nvPr/>
        </p:nvGrpSpPr>
        <p:grpSpPr>
          <a:xfrm>
            <a:off x="425177" y="6426473"/>
            <a:ext cx="1524013" cy="1077427"/>
            <a:chOff x="505203" y="6965186"/>
            <a:chExt cx="1524013" cy="1077427"/>
          </a:xfrm>
        </p:grpSpPr>
        <p:sp>
          <p:nvSpPr>
            <p:cNvPr id="38" name="雲 37">
              <a:extLst>
                <a:ext uri="{FF2B5EF4-FFF2-40B4-BE49-F238E27FC236}">
                  <a16:creationId xmlns:a16="http://schemas.microsoft.com/office/drawing/2014/main" id="{3C95214F-6E97-42B8-B8C2-4EE3A043FA09}"/>
                </a:ext>
              </a:extLst>
            </p:cNvPr>
            <p:cNvSpPr/>
            <p:nvPr/>
          </p:nvSpPr>
          <p:spPr>
            <a:xfrm>
              <a:off x="505203" y="6965186"/>
              <a:ext cx="1524013" cy="1077427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10AF55C-C288-4B47-8922-38539A973E80}"/>
                </a:ext>
              </a:extLst>
            </p:cNvPr>
            <p:cNvSpPr txBox="1"/>
            <p:nvPr/>
          </p:nvSpPr>
          <p:spPr>
            <a:xfrm>
              <a:off x="742788" y="7153706"/>
              <a:ext cx="1018227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毎月</a:t>
              </a:r>
              <a:endParaRPr kumimoji="1" lang="en-US" altLang="ja-JP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kumimoji="1" lang="ja-JP" altLang="en-US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第</a:t>
              </a:r>
              <a:r>
                <a:rPr kumimoji="1" lang="en-US" altLang="ja-JP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</a:t>
              </a:r>
              <a:r>
                <a:rPr kumimoji="1" lang="ja-JP" altLang="en-US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回・</a:t>
              </a:r>
              <a:r>
                <a:rPr kumimoji="1" lang="en-US" altLang="ja-JP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4</a:t>
              </a:r>
              <a:r>
                <a:rPr kumimoji="1" lang="ja-JP" altLang="en-US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回目の</a:t>
              </a:r>
              <a:endParaRPr kumimoji="1" lang="en-US" altLang="ja-JP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kumimoji="1" lang="ja-JP" altLang="en-US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水曜日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5AA38087-D2CA-441B-84F2-80D600A71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827">
            <a:off x="4298545" y="5832833"/>
            <a:ext cx="1604740" cy="1070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B065F2C5-BBD0-4EFE-A1A8-E250D82EAD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333">
            <a:off x="3097293" y="-234048"/>
            <a:ext cx="1958019" cy="146851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7733B0-7A6F-4B90-B904-F55D2BB4523B}"/>
              </a:ext>
            </a:extLst>
          </p:cNvPr>
          <p:cNvSpPr txBox="1"/>
          <p:nvPr/>
        </p:nvSpPr>
        <p:spPr>
          <a:xfrm>
            <a:off x="0" y="-1"/>
            <a:ext cx="2374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世代の英会話＆英語学童・習い事</a:t>
            </a:r>
          </a:p>
        </p:txBody>
      </p:sp>
      <p:pic>
        <p:nvPicPr>
          <p:cNvPr id="190" name="図 189">
            <a:extLst>
              <a:ext uri="{FF2B5EF4-FFF2-40B4-BE49-F238E27FC236}">
                <a16:creationId xmlns:a16="http://schemas.microsoft.com/office/drawing/2014/main" id="{0A56BAFB-CC2D-47C6-87F8-D7CA230B01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710">
            <a:off x="2458334" y="4601922"/>
            <a:ext cx="794369" cy="630274"/>
          </a:xfrm>
          <a:prstGeom prst="rect">
            <a:avLst/>
          </a:prstGeom>
        </p:spPr>
      </p:pic>
      <p:pic>
        <p:nvPicPr>
          <p:cNvPr id="191" name="図 190">
            <a:extLst>
              <a:ext uri="{FF2B5EF4-FFF2-40B4-BE49-F238E27FC236}">
                <a16:creationId xmlns:a16="http://schemas.microsoft.com/office/drawing/2014/main" id="{2A9DB426-19BB-476A-97DF-21634B2FB3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68">
            <a:off x="4334194" y="5522412"/>
            <a:ext cx="777302" cy="616733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EA6552F6-865D-4E66-9240-4F425EA58CC0}"/>
              </a:ext>
            </a:extLst>
          </p:cNvPr>
          <p:cNvSpPr/>
          <p:nvPr/>
        </p:nvSpPr>
        <p:spPr>
          <a:xfrm>
            <a:off x="1837427" y="7580089"/>
            <a:ext cx="4861544" cy="1835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D4FF2BA-1768-4A7F-A570-C37CE691014F}"/>
              </a:ext>
            </a:extLst>
          </p:cNvPr>
          <p:cNvSpPr txBox="1"/>
          <p:nvPr/>
        </p:nvSpPr>
        <p:spPr>
          <a:xfrm>
            <a:off x="2962315" y="7795832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11:30-12:10 </a:t>
            </a:r>
            <a:r>
              <a:rPr kumimoji="1"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</a:t>
            </a:r>
            <a:r>
              <a:rPr kumimoji="1"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『</a:t>
            </a:r>
            <a:r>
              <a:rPr kumimoji="1"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サークルタイム</a:t>
            </a:r>
            <a:r>
              <a:rPr kumimoji="1"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』</a:t>
            </a:r>
            <a:r>
              <a:rPr kumimoji="1"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では、親子でたっぷり英語で触れ、</a:t>
            </a:r>
            <a:endParaRPr kumimoji="1" lang="en-US" altLang="ja-JP" sz="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手遊び歌や、</a:t>
            </a:r>
            <a:r>
              <a:rPr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Sing &amp; Dance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、本の読み聞かせの他、お子様との日常英会話も</a:t>
            </a:r>
            <a:endParaRPr lang="en-US" altLang="ja-JP" sz="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楽しんでいただけます。</a:t>
            </a:r>
            <a:endParaRPr lang="en-US" altLang="ja-JP" sz="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E59B6472-EE7D-4992-887A-8C557B38FFD7}"/>
              </a:ext>
            </a:extLst>
          </p:cNvPr>
          <p:cNvGrpSpPr/>
          <p:nvPr/>
        </p:nvGrpSpPr>
        <p:grpSpPr>
          <a:xfrm>
            <a:off x="1923072" y="7829723"/>
            <a:ext cx="1115900" cy="276999"/>
            <a:chOff x="1935281" y="7704526"/>
            <a:chExt cx="1115900" cy="276999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240899C-1158-4175-9D7C-94FC675B8DBC}"/>
                </a:ext>
              </a:extLst>
            </p:cNvPr>
            <p:cNvSpPr txBox="1"/>
            <p:nvPr/>
          </p:nvSpPr>
          <p:spPr>
            <a:xfrm>
              <a:off x="1943185" y="7704526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内容</a:t>
              </a:r>
              <a:r>
                <a:rPr kumimoji="1" lang="ja-JP" altLang="en-US" sz="1200" dirty="0"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について</a:t>
              </a: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BBC3F448-15F0-4A45-A7FE-02FEB159A21A}"/>
                </a:ext>
              </a:extLst>
            </p:cNvPr>
            <p:cNvCxnSpPr>
              <a:cxnSpLocks/>
            </p:cNvCxnSpPr>
            <p:nvPr/>
          </p:nvCxnSpPr>
          <p:spPr>
            <a:xfrm>
              <a:off x="1935281" y="7967890"/>
              <a:ext cx="1042233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2" name="図 191">
            <a:extLst>
              <a:ext uri="{FF2B5EF4-FFF2-40B4-BE49-F238E27FC236}">
                <a16:creationId xmlns:a16="http://schemas.microsoft.com/office/drawing/2014/main" id="{964D5AF4-FF04-4A0C-918A-D19DAA83C1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764">
            <a:off x="1970763" y="7532274"/>
            <a:ext cx="557731" cy="442519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D4D60F2-CAFF-435A-8D8D-63FC97FD67B5}"/>
              </a:ext>
            </a:extLst>
          </p:cNvPr>
          <p:cNvSpPr txBox="1"/>
          <p:nvPr/>
        </p:nvSpPr>
        <p:spPr>
          <a:xfrm>
            <a:off x="1111598" y="10867401"/>
            <a:ext cx="2473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- - - - - - - - - - - - - - - - - - - - - - - - - - - 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9C3ABF6E-DACA-46FA-9DAE-15897B2F0A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477" y="8794746"/>
            <a:ext cx="358703" cy="375683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57D6C6E0-DDE1-4BD1-B31D-1A32F863548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14" y="5192531"/>
            <a:ext cx="866126" cy="728159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7FC76479-E7A6-4450-8D4F-A41491AFB0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" y="8424837"/>
            <a:ext cx="1646161" cy="1306798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2FC82BC8-2538-476A-A4D8-3DB9E74918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123">
            <a:off x="278600" y="7888872"/>
            <a:ext cx="971623" cy="571687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9A5F7560-4F81-4110-9986-0431F3FAB0D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60" y="5569435"/>
            <a:ext cx="583008" cy="833179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6159A28-C67F-4500-9CBC-DC5B4748B406}"/>
              </a:ext>
            </a:extLst>
          </p:cNvPr>
          <p:cNvSpPr txBox="1"/>
          <p:nvPr/>
        </p:nvSpPr>
        <p:spPr>
          <a:xfrm>
            <a:off x="2962315" y="829528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12:10-12:50 </a:t>
            </a:r>
            <a:r>
              <a:rPr kumimoji="1"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 </a:t>
            </a:r>
            <a:r>
              <a:rPr kumimoji="1"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『Lunch Time』 </a:t>
            </a:r>
            <a:r>
              <a:rPr kumimoji="1"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では、</a:t>
            </a:r>
            <a:r>
              <a:rPr kumimoji="1"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3Beans</a:t>
            </a:r>
            <a:r>
              <a:rPr kumimoji="1"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オリジナルの</a:t>
            </a:r>
            <a:endParaRPr kumimoji="1" lang="en-US" altLang="ja-JP" sz="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メキシカン・ワンプレートをお召し上がりいただけます。</a:t>
            </a:r>
            <a:endParaRPr kumimoji="1" lang="en-US" altLang="ja-JP" sz="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※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お子様のランチは持ち込み可能です。</a:t>
            </a:r>
            <a:endParaRPr kumimoji="1" lang="ja-JP" altLang="en-US" sz="8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F25D942-2C94-47BC-B6BE-5BEDCBCAF72A}"/>
              </a:ext>
            </a:extLst>
          </p:cNvPr>
          <p:cNvSpPr txBox="1"/>
          <p:nvPr/>
        </p:nvSpPr>
        <p:spPr>
          <a:xfrm>
            <a:off x="3141852" y="877212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2000</a:t>
            </a:r>
            <a:r>
              <a:rPr kumimoji="1" lang="ja-JP" altLang="en-US" sz="14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円</a:t>
            </a:r>
            <a:r>
              <a:rPr kumimoji="1"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＋消費税</a:t>
            </a:r>
            <a:r>
              <a:rPr kumimoji="1" lang="ja-JP" altLang="en-US" sz="14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（ランチ込み）</a:t>
            </a:r>
            <a:endParaRPr kumimoji="1" lang="ja-JP" altLang="en-US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7A860022-CDE0-4131-89BB-FA84A91ED485}"/>
              </a:ext>
            </a:extLst>
          </p:cNvPr>
          <p:cNvSpPr txBox="1"/>
          <p:nvPr/>
        </p:nvSpPr>
        <p:spPr>
          <a:xfrm>
            <a:off x="1888294" y="8830909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参加費について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DFED19F0-BDBD-4EE6-8A9A-E287E2CDABAE}"/>
              </a:ext>
            </a:extLst>
          </p:cNvPr>
          <p:cNvCxnSpPr>
            <a:cxnSpLocks/>
          </p:cNvCxnSpPr>
          <p:nvPr/>
        </p:nvCxnSpPr>
        <p:spPr>
          <a:xfrm>
            <a:off x="1938235" y="9111502"/>
            <a:ext cx="104223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グループ化 206">
            <a:extLst>
              <a:ext uri="{FF2B5EF4-FFF2-40B4-BE49-F238E27FC236}">
                <a16:creationId xmlns:a16="http://schemas.microsoft.com/office/drawing/2014/main" id="{B7D8B420-9291-4AC5-8BAF-4A25C4AD1B37}"/>
              </a:ext>
            </a:extLst>
          </p:cNvPr>
          <p:cNvGrpSpPr/>
          <p:nvPr/>
        </p:nvGrpSpPr>
        <p:grpSpPr>
          <a:xfrm>
            <a:off x="2679285" y="6642450"/>
            <a:ext cx="1101979" cy="756324"/>
            <a:chOff x="-1720344" y="4278131"/>
            <a:chExt cx="1101979" cy="756324"/>
          </a:xfrm>
        </p:grpSpPr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F6C1F9B2-2F3B-4A32-AB4B-65DE71A0F965}"/>
                </a:ext>
              </a:extLst>
            </p:cNvPr>
            <p:cNvSpPr/>
            <p:nvPr/>
          </p:nvSpPr>
          <p:spPr>
            <a:xfrm>
              <a:off x="-1713186" y="4278131"/>
              <a:ext cx="1094821" cy="756324"/>
            </a:xfrm>
            <a:prstGeom prst="ellipse">
              <a:avLst/>
            </a:prstGeom>
            <a:solidFill>
              <a:srgbClr val="AA72D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C4EDCE4-E137-4BBA-A34B-DB136240F479}"/>
                </a:ext>
              </a:extLst>
            </p:cNvPr>
            <p:cNvSpPr txBox="1"/>
            <p:nvPr/>
          </p:nvSpPr>
          <p:spPr>
            <a:xfrm>
              <a:off x="-1720344" y="4440849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5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組様限定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/1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回</a:t>
              </a:r>
              <a:endParaRPr kumimoji="1" lang="en-US" altLang="ja-JP" sz="11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要予約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04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A1892F-EB38-47C6-810F-882495E6D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3704843-8F52-4A31-AB1D-AFD5F783BA99}"/>
              </a:ext>
            </a:extLst>
          </p:cNvPr>
          <p:cNvSpPr/>
          <p:nvPr/>
        </p:nvSpPr>
        <p:spPr>
          <a:xfrm>
            <a:off x="-8822" y="-14658"/>
            <a:ext cx="6875642" cy="993531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129014A-E79D-4A6E-8427-9B666ECB47E3}"/>
              </a:ext>
            </a:extLst>
          </p:cNvPr>
          <p:cNvGrpSpPr/>
          <p:nvPr/>
        </p:nvGrpSpPr>
        <p:grpSpPr>
          <a:xfrm>
            <a:off x="-253641" y="305823"/>
            <a:ext cx="7129283" cy="4537698"/>
            <a:chOff x="-253641" y="305823"/>
            <a:chExt cx="7129283" cy="453769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F1060E0-69A2-4981-B439-4E6B46F13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8" r="10758"/>
            <a:stretch/>
          </p:blipFill>
          <p:spPr>
            <a:xfrm>
              <a:off x="-253641" y="693378"/>
              <a:ext cx="5436296" cy="2587246"/>
            </a:xfrm>
            <a:prstGeom prst="rect">
              <a:avLst/>
            </a:prstGeom>
          </p:spPr>
        </p:pic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D4E3DA0-7A81-4751-94E0-BA7EE1355BB5}"/>
                </a:ext>
              </a:extLst>
            </p:cNvPr>
            <p:cNvCxnSpPr>
              <a:cxnSpLocks/>
            </p:cNvCxnSpPr>
            <p:nvPr/>
          </p:nvCxnSpPr>
          <p:spPr>
            <a:xfrm>
              <a:off x="1966586" y="2632713"/>
              <a:ext cx="4909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994B345-6183-49FC-9FC3-11FB862C15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69715"/>
              <a:ext cx="44323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52D0814-0CAC-4C10-8966-E5DE5ACA787D}"/>
                </a:ext>
              </a:extLst>
            </p:cNvPr>
            <p:cNvSpPr txBox="1"/>
            <p:nvPr/>
          </p:nvSpPr>
          <p:spPr>
            <a:xfrm>
              <a:off x="21606" y="305823"/>
              <a:ext cx="29434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spc="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 リ ー ビ ー ン ズ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27C5739-08CA-46EE-A6E4-CA2F885B55FE}"/>
                </a:ext>
              </a:extLst>
            </p:cNvPr>
            <p:cNvSpPr txBox="1"/>
            <p:nvPr/>
          </p:nvSpPr>
          <p:spPr>
            <a:xfrm>
              <a:off x="1885980" y="4381856"/>
              <a:ext cx="4183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spc="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 ル バ ー タイム</a:t>
              </a:r>
              <a:endParaRPr kumimoji="1" lang="ja-JP" altLang="en-US" sz="2800" b="1" spc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9B3BE98-77FF-4B53-B38D-53B2C782FFD8}"/>
              </a:ext>
            </a:extLst>
          </p:cNvPr>
          <p:cNvSpPr txBox="1"/>
          <p:nvPr/>
        </p:nvSpPr>
        <p:spPr>
          <a:xfrm>
            <a:off x="3488214" y="4894812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11:30-14:30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FF70932B-D876-49E2-9586-58AF7E8F9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03" y="160605"/>
            <a:ext cx="1500043" cy="474178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B90D3A0-156D-4567-9B17-FF7CFB0C18D9}"/>
              </a:ext>
            </a:extLst>
          </p:cNvPr>
          <p:cNvSpPr/>
          <p:nvPr/>
        </p:nvSpPr>
        <p:spPr>
          <a:xfrm>
            <a:off x="213675" y="5588295"/>
            <a:ext cx="6430649" cy="2650868"/>
          </a:xfrm>
          <a:prstGeom prst="rect">
            <a:avLst/>
          </a:prstGeom>
          <a:solidFill>
            <a:schemeClr val="bg1">
              <a:alpha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7E5DD52-1ADF-4196-BCE3-9958230B2FC7}"/>
              </a:ext>
            </a:extLst>
          </p:cNvPr>
          <p:cNvSpPr txBox="1"/>
          <p:nvPr/>
        </p:nvSpPr>
        <p:spPr>
          <a:xfrm>
            <a:off x="4407541" y="7458494"/>
            <a:ext cx="1931939" cy="388601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歳以上の方対象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395F683-E283-49AD-A301-40CE54C278E2}"/>
              </a:ext>
            </a:extLst>
          </p:cNvPr>
          <p:cNvSpPr txBox="1"/>
          <p:nvPr/>
        </p:nvSpPr>
        <p:spPr>
          <a:xfrm>
            <a:off x="586078" y="5776308"/>
            <a:ext cx="3231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オプションで簡単な英会話も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気軽にお楽しみいただけます。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円～）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80C2A77-C284-4D78-8B96-38ECF6F3A7C1}"/>
              </a:ext>
            </a:extLst>
          </p:cNvPr>
          <p:cNvSpPr txBox="1"/>
          <p:nvPr/>
        </p:nvSpPr>
        <p:spPr>
          <a:xfrm>
            <a:off x="304720" y="6632761"/>
            <a:ext cx="3794692" cy="1642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＜楽しみ方＞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例１．ランチやカフェをお友達とご一緒に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２．スポーツ観戦をビッグスクリーンで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例３．コーヒーを飲みながらゆっくり読書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などなど・・・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858B18A-88B3-4FD0-A4DB-F62EA26B256A}"/>
              </a:ext>
            </a:extLst>
          </p:cNvPr>
          <p:cNvSpPr txBox="1"/>
          <p:nvPr/>
        </p:nvSpPr>
        <p:spPr>
          <a:xfrm>
            <a:off x="234118" y="8308765"/>
            <a:ext cx="51860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 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ご予約方法 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</a:t>
            </a: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営業時間内に下記お電話番号までお問い合わせ下さい。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 ＜１１：００～１８：００＞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０６－６２２５－８１１５</a:t>
            </a:r>
            <a:endParaRPr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D51C7487-EDEE-4473-A494-6A50BD2CD8C0}"/>
              </a:ext>
            </a:extLst>
          </p:cNvPr>
          <p:cNvSpPr/>
          <p:nvPr/>
        </p:nvSpPr>
        <p:spPr>
          <a:xfrm>
            <a:off x="1527220" y="4859917"/>
            <a:ext cx="1960994" cy="469899"/>
          </a:xfrm>
          <a:prstGeom prst="roundRect">
            <a:avLst/>
          </a:prstGeom>
          <a:solidFill>
            <a:srgbClr val="B99B73">
              <a:alpha val="60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87F3FF8-A949-4F78-B35B-4CE7AE310D1F}"/>
              </a:ext>
            </a:extLst>
          </p:cNvPr>
          <p:cNvSpPr txBox="1"/>
          <p:nvPr/>
        </p:nvSpPr>
        <p:spPr>
          <a:xfrm flipH="1">
            <a:off x="1613349" y="4899648"/>
            <a:ext cx="170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￥１，０００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/90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2ACDD4-3E30-44D3-88B3-F45B4F41D57D}"/>
              </a:ext>
            </a:extLst>
          </p:cNvPr>
          <p:cNvSpPr txBox="1"/>
          <p:nvPr/>
        </p:nvSpPr>
        <p:spPr>
          <a:xfrm>
            <a:off x="413590" y="3643194"/>
            <a:ext cx="603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英語に触れあえる機会を作ってみませんか？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D4AE80-1090-413D-ADFB-F4EC2C4BC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22" y="5877930"/>
            <a:ext cx="1925541" cy="1285755"/>
          </a:xfrm>
          <a:prstGeom prst="rect">
            <a:avLst/>
          </a:prstGeom>
          <a:ln w="730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C04A25-1E6E-4E23-8269-FEE13B4F72FF}"/>
              </a:ext>
            </a:extLst>
          </p:cNvPr>
          <p:cNvSpPr txBox="1"/>
          <p:nvPr/>
        </p:nvSpPr>
        <p:spPr>
          <a:xfrm>
            <a:off x="722648" y="4097008"/>
            <a:ext cx="548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spc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-</a:t>
            </a:r>
            <a:r>
              <a:rPr kumimoji="1" lang="ja-JP" altLang="en-US" sz="1600" spc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お友達と素敵なひと時をお過ごし下さい</a:t>
            </a:r>
            <a:r>
              <a:rPr kumimoji="1" lang="en-US" altLang="ja-JP" sz="1600" spc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-</a:t>
            </a:r>
            <a:endParaRPr kumimoji="1" lang="ja-JP" altLang="en-US" sz="1600" spc="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BF149A-4E62-4284-B81A-2D19D81432B6}"/>
              </a:ext>
            </a:extLst>
          </p:cNvPr>
          <p:cNvSpPr txBox="1"/>
          <p:nvPr/>
        </p:nvSpPr>
        <p:spPr>
          <a:xfrm>
            <a:off x="1771344" y="9570885"/>
            <a:ext cx="358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大阪市西区江戸堀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丁目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8-8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グランドメゾン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36F04B8-3446-48EA-8C73-65B225ECC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6" y="8738320"/>
            <a:ext cx="1202190" cy="110799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3FF4D6-7884-4825-9D18-DCA7A1D5A067}"/>
              </a:ext>
            </a:extLst>
          </p:cNvPr>
          <p:cNvSpPr txBox="1"/>
          <p:nvPr/>
        </p:nvSpPr>
        <p:spPr>
          <a:xfrm>
            <a:off x="1749383" y="9291134"/>
            <a:ext cx="29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https://3beans-school.com/</a:t>
            </a:r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0B65E23-8D44-4FCC-A68D-E6C8C56B8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5" y="9199168"/>
            <a:ext cx="359001" cy="35706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4121A0-4173-40AB-ABFC-8F265523F2B5}"/>
              </a:ext>
            </a:extLst>
          </p:cNvPr>
          <p:cNvSpPr txBox="1"/>
          <p:nvPr/>
        </p:nvSpPr>
        <p:spPr>
          <a:xfrm>
            <a:off x="4743103" y="1626817"/>
            <a:ext cx="229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Time</a:t>
            </a:r>
            <a:endParaRPr kumimoji="1" lang="ja-JP" altLang="en-US" sz="7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>
            <a:extLst>
              <a:ext uri="{FF2B5EF4-FFF2-40B4-BE49-F238E27FC236}">
                <a16:creationId xmlns:a16="http://schemas.microsoft.com/office/drawing/2014/main" id="{580EDC0F-5F97-43E2-9887-BAFB8206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396">
            <a:off x="312997" y="3046294"/>
            <a:ext cx="2151290" cy="1176487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0EA7E59-F9BD-467E-83FE-1466C92940BC}"/>
              </a:ext>
            </a:extLst>
          </p:cNvPr>
          <p:cNvGrpSpPr/>
          <p:nvPr/>
        </p:nvGrpSpPr>
        <p:grpSpPr>
          <a:xfrm>
            <a:off x="5880443" y="4367699"/>
            <a:ext cx="630623" cy="1466685"/>
            <a:chOff x="-2700104" y="2849266"/>
            <a:chExt cx="814042" cy="1375593"/>
          </a:xfrm>
        </p:grpSpPr>
        <p:sp>
          <p:nvSpPr>
            <p:cNvPr id="17" name="減算記号 16">
              <a:extLst>
                <a:ext uri="{FF2B5EF4-FFF2-40B4-BE49-F238E27FC236}">
                  <a16:creationId xmlns:a16="http://schemas.microsoft.com/office/drawing/2014/main" id="{C375CEEC-C991-4AF7-BF0B-6D4574211211}"/>
                </a:ext>
              </a:extLst>
            </p:cNvPr>
            <p:cNvSpPr/>
            <p:nvPr/>
          </p:nvSpPr>
          <p:spPr>
            <a:xfrm rot="16200000">
              <a:off x="-2730674" y="3460771"/>
              <a:ext cx="914400" cy="613776"/>
            </a:xfrm>
            <a:prstGeom prst="mathMinus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雲 46">
              <a:extLst>
                <a:ext uri="{FF2B5EF4-FFF2-40B4-BE49-F238E27FC236}">
                  <a16:creationId xmlns:a16="http://schemas.microsoft.com/office/drawing/2014/main" id="{CD315F23-CDDC-48BD-A4B0-61FA2D6A526C}"/>
                </a:ext>
              </a:extLst>
            </p:cNvPr>
            <p:cNvSpPr/>
            <p:nvPr/>
          </p:nvSpPr>
          <p:spPr>
            <a:xfrm>
              <a:off x="-2700104" y="2849266"/>
              <a:ext cx="814042" cy="80669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E184566F-2AC5-4940-8F86-8E345A2ED566}"/>
              </a:ext>
            </a:extLst>
          </p:cNvPr>
          <p:cNvGrpSpPr/>
          <p:nvPr/>
        </p:nvGrpSpPr>
        <p:grpSpPr>
          <a:xfrm>
            <a:off x="216300" y="4812331"/>
            <a:ext cx="566156" cy="956708"/>
            <a:chOff x="-2700104" y="2849266"/>
            <a:chExt cx="814042" cy="1375593"/>
          </a:xfrm>
        </p:grpSpPr>
        <p:sp>
          <p:nvSpPr>
            <p:cNvPr id="50" name="減算記号 49">
              <a:extLst>
                <a:ext uri="{FF2B5EF4-FFF2-40B4-BE49-F238E27FC236}">
                  <a16:creationId xmlns:a16="http://schemas.microsoft.com/office/drawing/2014/main" id="{465FFE67-4CBB-4DA1-ACCA-3F7CC2A205A7}"/>
                </a:ext>
              </a:extLst>
            </p:cNvPr>
            <p:cNvSpPr/>
            <p:nvPr/>
          </p:nvSpPr>
          <p:spPr>
            <a:xfrm rot="16200000">
              <a:off x="-2730674" y="3460771"/>
              <a:ext cx="914400" cy="613776"/>
            </a:xfrm>
            <a:prstGeom prst="mathMinus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雲 50">
              <a:extLst>
                <a:ext uri="{FF2B5EF4-FFF2-40B4-BE49-F238E27FC236}">
                  <a16:creationId xmlns:a16="http://schemas.microsoft.com/office/drawing/2014/main" id="{7B2F2DD0-76F3-4B72-9295-D36C964B0E50}"/>
                </a:ext>
              </a:extLst>
            </p:cNvPr>
            <p:cNvSpPr/>
            <p:nvPr/>
          </p:nvSpPr>
          <p:spPr>
            <a:xfrm>
              <a:off x="-2700104" y="2849266"/>
              <a:ext cx="814042" cy="80669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BFB65DF2-30E6-4AB0-8345-F3778E89997E}"/>
              </a:ext>
            </a:extLst>
          </p:cNvPr>
          <p:cNvGrpSpPr/>
          <p:nvPr/>
        </p:nvGrpSpPr>
        <p:grpSpPr>
          <a:xfrm>
            <a:off x="414944" y="4438198"/>
            <a:ext cx="1498852" cy="1321137"/>
            <a:chOff x="443852" y="4359842"/>
            <a:chExt cx="1498852" cy="1321137"/>
          </a:xfrm>
        </p:grpSpPr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F066A052-67D9-4999-8DED-8CFD0F013B47}"/>
                </a:ext>
              </a:extLst>
            </p:cNvPr>
            <p:cNvGrpSpPr/>
            <p:nvPr/>
          </p:nvGrpSpPr>
          <p:grpSpPr>
            <a:xfrm>
              <a:off x="533192" y="4359842"/>
              <a:ext cx="1372627" cy="1321137"/>
              <a:chOff x="533192" y="4359842"/>
              <a:chExt cx="1372627" cy="1321137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10E6158E-4472-4811-B234-0A91B1537384}"/>
                  </a:ext>
                </a:extLst>
              </p:cNvPr>
              <p:cNvGrpSpPr/>
              <p:nvPr/>
            </p:nvGrpSpPr>
            <p:grpSpPr>
              <a:xfrm>
                <a:off x="533192" y="4359842"/>
                <a:ext cx="1372627" cy="1321137"/>
                <a:chOff x="497099" y="4333415"/>
                <a:chExt cx="1372627" cy="1321137"/>
              </a:xfrm>
            </p:grpSpPr>
            <p:sp>
              <p:nvSpPr>
                <p:cNvPr id="105" name="斜め縞 104">
                  <a:extLst>
                    <a:ext uri="{FF2B5EF4-FFF2-40B4-BE49-F238E27FC236}">
                      <a16:creationId xmlns:a16="http://schemas.microsoft.com/office/drawing/2014/main" id="{C9EAA5D2-51BD-4102-8925-A70569843568}"/>
                    </a:ext>
                  </a:extLst>
                </p:cNvPr>
                <p:cNvSpPr/>
                <p:nvPr/>
              </p:nvSpPr>
              <p:spPr>
                <a:xfrm rot="8273192">
                  <a:off x="619044" y="4333415"/>
                  <a:ext cx="391184" cy="442238"/>
                </a:xfrm>
                <a:prstGeom prst="diagStripe">
                  <a:avLst/>
                </a:prstGeom>
                <a:solidFill>
                  <a:schemeClr val="accent2">
                    <a:lumMod val="5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正方形/長方形 105">
                  <a:extLst>
                    <a:ext uri="{FF2B5EF4-FFF2-40B4-BE49-F238E27FC236}">
                      <a16:creationId xmlns:a16="http://schemas.microsoft.com/office/drawing/2014/main" id="{9B58F4B8-E343-4264-9616-CA6C93DD7E81}"/>
                    </a:ext>
                  </a:extLst>
                </p:cNvPr>
                <p:cNvSpPr/>
                <p:nvPr/>
              </p:nvSpPr>
              <p:spPr>
                <a:xfrm>
                  <a:off x="644569" y="4960440"/>
                  <a:ext cx="1077689" cy="6941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284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二等辺三角形 106">
                  <a:extLst>
                    <a:ext uri="{FF2B5EF4-FFF2-40B4-BE49-F238E27FC236}">
                      <a16:creationId xmlns:a16="http://schemas.microsoft.com/office/drawing/2014/main" id="{021A2030-FAF0-4B5B-9E48-B05C3AD7EA5D}"/>
                    </a:ext>
                  </a:extLst>
                </p:cNvPr>
                <p:cNvSpPr/>
                <p:nvPr/>
              </p:nvSpPr>
              <p:spPr>
                <a:xfrm>
                  <a:off x="497099" y="4514464"/>
                  <a:ext cx="1372627" cy="457873"/>
                </a:xfrm>
                <a:prstGeom prst="triangle">
                  <a:avLst>
                    <a:gd name="adj" fmla="val 49977"/>
                  </a:avLst>
                </a:prstGeom>
                <a:solidFill>
                  <a:srgbClr val="4284DF"/>
                </a:solidFill>
                <a:ln w="22225">
                  <a:solidFill>
                    <a:schemeClr val="tx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7" name="フローチャート: 論理積ゲート 96">
                <a:extLst>
                  <a:ext uri="{FF2B5EF4-FFF2-40B4-BE49-F238E27FC236}">
                    <a16:creationId xmlns:a16="http://schemas.microsoft.com/office/drawing/2014/main" id="{6F9FED13-8DB2-49B3-B272-2A4A7CD18DE4}"/>
                  </a:ext>
                </a:extLst>
              </p:cNvPr>
              <p:cNvSpPr/>
              <p:nvPr/>
            </p:nvSpPr>
            <p:spPr>
              <a:xfrm rot="16200000">
                <a:off x="1294811" y="5353546"/>
                <a:ext cx="441552" cy="194925"/>
              </a:xfrm>
              <a:prstGeom prst="flowChartDelay">
                <a:avLst/>
              </a:prstGeom>
              <a:solidFill>
                <a:srgbClr val="B2876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ローチャート: 結合子 97">
                <a:extLst>
                  <a:ext uri="{FF2B5EF4-FFF2-40B4-BE49-F238E27FC236}">
                    <a16:creationId xmlns:a16="http://schemas.microsoft.com/office/drawing/2014/main" id="{AD4E14F7-2F73-4322-A4E5-1FC2C004D46F}"/>
                  </a:ext>
                </a:extLst>
              </p:cNvPr>
              <p:cNvSpPr/>
              <p:nvPr/>
            </p:nvSpPr>
            <p:spPr>
              <a:xfrm>
                <a:off x="1409636" y="5538669"/>
                <a:ext cx="62630" cy="6263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075BDEB8-972F-467E-9008-F16FF73C58FD}"/>
                  </a:ext>
                </a:extLst>
              </p:cNvPr>
              <p:cNvGrpSpPr/>
              <p:nvPr/>
            </p:nvGrpSpPr>
            <p:grpSpPr>
              <a:xfrm>
                <a:off x="691556" y="5096715"/>
                <a:ext cx="736432" cy="348025"/>
                <a:chOff x="-3604573" y="3154982"/>
                <a:chExt cx="967367" cy="457161"/>
              </a:xfrm>
            </p:grpSpPr>
            <p:grpSp>
              <p:nvGrpSpPr>
                <p:cNvPr id="100" name="グループ化 99">
                  <a:extLst>
                    <a:ext uri="{FF2B5EF4-FFF2-40B4-BE49-F238E27FC236}">
                      <a16:creationId xmlns:a16="http://schemas.microsoft.com/office/drawing/2014/main" id="{CEC4B285-76A6-4659-8F19-303884D72CA6}"/>
                    </a:ext>
                  </a:extLst>
                </p:cNvPr>
                <p:cNvGrpSpPr/>
                <p:nvPr/>
              </p:nvGrpSpPr>
              <p:grpSpPr>
                <a:xfrm>
                  <a:off x="-3395484" y="3244186"/>
                  <a:ext cx="549190" cy="367957"/>
                  <a:chOff x="-3395484" y="3244186"/>
                  <a:chExt cx="549190" cy="367957"/>
                </a:xfrm>
              </p:grpSpPr>
              <p:sp>
                <p:nvSpPr>
                  <p:cNvPr id="102" name="フローチャート: 処理 101">
                    <a:extLst>
                      <a:ext uri="{FF2B5EF4-FFF2-40B4-BE49-F238E27FC236}">
                        <a16:creationId xmlns:a16="http://schemas.microsoft.com/office/drawing/2014/main" id="{FC022F9A-5CAA-47E5-BEF2-1123EB227295}"/>
                      </a:ext>
                    </a:extLst>
                  </p:cNvPr>
                  <p:cNvSpPr/>
                  <p:nvPr/>
                </p:nvSpPr>
                <p:spPr>
                  <a:xfrm>
                    <a:off x="-3395484" y="3244186"/>
                    <a:ext cx="549190" cy="367957"/>
                  </a:xfrm>
                  <a:prstGeom prst="flowChartProcess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03" name="直線コネクタ 102">
                    <a:extLst>
                      <a:ext uri="{FF2B5EF4-FFF2-40B4-BE49-F238E27FC236}">
                        <a16:creationId xmlns:a16="http://schemas.microsoft.com/office/drawing/2014/main" id="{5005815E-81EF-4FA1-8AFD-2C6CD41C6856}"/>
                      </a:ext>
                    </a:extLst>
                  </p:cNvPr>
                  <p:cNvCxnSpPr>
                    <a:cxnSpLocks/>
                    <a:stCxn id="102" idx="0"/>
                  </p:cNvCxnSpPr>
                  <p:nvPr/>
                </p:nvCxnSpPr>
                <p:spPr>
                  <a:xfrm>
                    <a:off x="-3120889" y="3244186"/>
                    <a:ext cx="0" cy="36212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>
                    <a:extLst>
                      <a:ext uri="{FF2B5EF4-FFF2-40B4-BE49-F238E27FC236}">
                        <a16:creationId xmlns:a16="http://schemas.microsoft.com/office/drawing/2014/main" id="{97CA64AD-55B0-4A79-8B55-4C024467BB6C}"/>
                      </a:ext>
                    </a:extLst>
                  </p:cNvPr>
                  <p:cNvCxnSpPr>
                    <a:cxnSpLocks/>
                    <a:endCxn id="102" idx="3"/>
                  </p:cNvCxnSpPr>
                  <p:nvPr/>
                </p:nvCxnSpPr>
                <p:spPr>
                  <a:xfrm>
                    <a:off x="-3395484" y="3425247"/>
                    <a:ext cx="549190" cy="29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" name="減算記号 100">
                  <a:extLst>
                    <a:ext uri="{FF2B5EF4-FFF2-40B4-BE49-F238E27FC236}">
                      <a16:creationId xmlns:a16="http://schemas.microsoft.com/office/drawing/2014/main" id="{29C5269C-F3CB-44BF-8808-132EAAB8B2D0}"/>
                    </a:ext>
                  </a:extLst>
                </p:cNvPr>
                <p:cNvSpPr/>
                <p:nvPr/>
              </p:nvSpPr>
              <p:spPr>
                <a:xfrm>
                  <a:off x="-3604573" y="3154982"/>
                  <a:ext cx="967367" cy="144987"/>
                </a:xfrm>
                <a:prstGeom prst="mathMinus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9DF4CDEF-4C4E-4879-84EF-3F18C16C608B}"/>
                </a:ext>
              </a:extLst>
            </p:cNvPr>
            <p:cNvGrpSpPr/>
            <p:nvPr/>
          </p:nvGrpSpPr>
          <p:grpSpPr>
            <a:xfrm>
              <a:off x="443852" y="5239494"/>
              <a:ext cx="169864" cy="434806"/>
              <a:chOff x="-2989197" y="2006915"/>
              <a:chExt cx="169864" cy="434806"/>
            </a:xfrm>
          </p:grpSpPr>
          <p:sp>
            <p:nvSpPr>
              <p:cNvPr id="93" name="四角形: 角を丸くする 92">
                <a:extLst>
                  <a:ext uri="{FF2B5EF4-FFF2-40B4-BE49-F238E27FC236}">
                    <a16:creationId xmlns:a16="http://schemas.microsoft.com/office/drawing/2014/main" id="{D3ED7739-5AFE-48A7-991C-0375E4452D9A}"/>
                  </a:ext>
                </a:extLst>
              </p:cNvPr>
              <p:cNvSpPr/>
              <p:nvPr/>
            </p:nvSpPr>
            <p:spPr>
              <a:xfrm>
                <a:off x="-2971601" y="2271857"/>
                <a:ext cx="152268" cy="169864"/>
              </a:xfrm>
              <a:prstGeom prst="roundRect">
                <a:avLst/>
              </a:prstGeom>
              <a:solidFill>
                <a:srgbClr val="B2876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9FB00389-1513-4027-97A6-657064D5E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5467" y="2104373"/>
                <a:ext cx="0" cy="169864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太陽 94">
                <a:extLst>
                  <a:ext uri="{FF2B5EF4-FFF2-40B4-BE49-F238E27FC236}">
                    <a16:creationId xmlns:a16="http://schemas.microsoft.com/office/drawing/2014/main" id="{BD87D650-C50D-4F60-8EFE-B14F8FE8E290}"/>
                  </a:ext>
                </a:extLst>
              </p:cNvPr>
              <p:cNvSpPr/>
              <p:nvPr/>
            </p:nvSpPr>
            <p:spPr>
              <a:xfrm>
                <a:off x="-2989197" y="2006915"/>
                <a:ext cx="169864" cy="169864"/>
              </a:xfrm>
              <a:prstGeom prst="sun">
                <a:avLst>
                  <a:gd name="adj" fmla="val 181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0C149DA7-4FE1-4A09-88EF-E76E68A166BD}"/>
                </a:ext>
              </a:extLst>
            </p:cNvPr>
            <p:cNvGrpSpPr/>
            <p:nvPr/>
          </p:nvGrpSpPr>
          <p:grpSpPr>
            <a:xfrm>
              <a:off x="1772840" y="5241198"/>
              <a:ext cx="169864" cy="434806"/>
              <a:chOff x="-2989197" y="2006915"/>
              <a:chExt cx="169864" cy="434806"/>
            </a:xfrm>
          </p:grpSpPr>
          <p:sp>
            <p:nvSpPr>
              <p:cNvPr id="90" name="四角形: 角を丸くする 89">
                <a:extLst>
                  <a:ext uri="{FF2B5EF4-FFF2-40B4-BE49-F238E27FC236}">
                    <a16:creationId xmlns:a16="http://schemas.microsoft.com/office/drawing/2014/main" id="{86D1A45C-DAB2-4004-A5EF-A67B8F4ECF1F}"/>
                  </a:ext>
                </a:extLst>
              </p:cNvPr>
              <p:cNvSpPr/>
              <p:nvPr/>
            </p:nvSpPr>
            <p:spPr>
              <a:xfrm>
                <a:off x="-2971601" y="2271857"/>
                <a:ext cx="152268" cy="169864"/>
              </a:xfrm>
              <a:prstGeom prst="roundRect">
                <a:avLst/>
              </a:prstGeom>
              <a:solidFill>
                <a:srgbClr val="B2876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1009AEE8-F1E2-4FFD-9581-FF0F38D6FD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5467" y="2104373"/>
                <a:ext cx="0" cy="169864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太陽 91">
                <a:extLst>
                  <a:ext uri="{FF2B5EF4-FFF2-40B4-BE49-F238E27FC236}">
                    <a16:creationId xmlns:a16="http://schemas.microsoft.com/office/drawing/2014/main" id="{677BA9DF-E24A-4EAE-81D6-1B0984472972}"/>
                  </a:ext>
                </a:extLst>
              </p:cNvPr>
              <p:cNvSpPr/>
              <p:nvPr/>
            </p:nvSpPr>
            <p:spPr>
              <a:xfrm>
                <a:off x="-2989197" y="2006915"/>
                <a:ext cx="169864" cy="169864"/>
              </a:xfrm>
              <a:prstGeom prst="sun">
                <a:avLst>
                  <a:gd name="adj" fmla="val 181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645B8594-A7F6-4CA7-912A-FC166361CF78}"/>
              </a:ext>
            </a:extLst>
          </p:cNvPr>
          <p:cNvGrpSpPr/>
          <p:nvPr/>
        </p:nvGrpSpPr>
        <p:grpSpPr>
          <a:xfrm>
            <a:off x="4906020" y="4441775"/>
            <a:ext cx="1498852" cy="1321137"/>
            <a:chOff x="443852" y="4359842"/>
            <a:chExt cx="1498852" cy="1321137"/>
          </a:xfrm>
        </p:grpSpPr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C878BE0A-6F42-4131-867D-A3B5923AC00C}"/>
                </a:ext>
              </a:extLst>
            </p:cNvPr>
            <p:cNvGrpSpPr/>
            <p:nvPr/>
          </p:nvGrpSpPr>
          <p:grpSpPr>
            <a:xfrm>
              <a:off x="533192" y="4359842"/>
              <a:ext cx="1372627" cy="1321137"/>
              <a:chOff x="533192" y="4359842"/>
              <a:chExt cx="1372627" cy="1321137"/>
            </a:xfrm>
          </p:grpSpPr>
          <p:grpSp>
            <p:nvGrpSpPr>
              <p:cNvPr id="118" name="グループ化 117">
                <a:extLst>
                  <a:ext uri="{FF2B5EF4-FFF2-40B4-BE49-F238E27FC236}">
                    <a16:creationId xmlns:a16="http://schemas.microsoft.com/office/drawing/2014/main" id="{68D4C7E4-5CFF-40BE-BB82-19FEABCEBC2A}"/>
                  </a:ext>
                </a:extLst>
              </p:cNvPr>
              <p:cNvGrpSpPr/>
              <p:nvPr/>
            </p:nvGrpSpPr>
            <p:grpSpPr>
              <a:xfrm>
                <a:off x="533192" y="4359842"/>
                <a:ext cx="1372627" cy="1321137"/>
                <a:chOff x="497099" y="4333415"/>
                <a:chExt cx="1372627" cy="1321137"/>
              </a:xfrm>
            </p:grpSpPr>
            <p:sp>
              <p:nvSpPr>
                <p:cNvPr id="127" name="斜め縞 126">
                  <a:extLst>
                    <a:ext uri="{FF2B5EF4-FFF2-40B4-BE49-F238E27FC236}">
                      <a16:creationId xmlns:a16="http://schemas.microsoft.com/office/drawing/2014/main" id="{E273D88B-CD45-460B-9037-538422222DF0}"/>
                    </a:ext>
                  </a:extLst>
                </p:cNvPr>
                <p:cNvSpPr/>
                <p:nvPr/>
              </p:nvSpPr>
              <p:spPr>
                <a:xfrm rot="8273192">
                  <a:off x="619044" y="4333415"/>
                  <a:ext cx="391184" cy="442238"/>
                </a:xfrm>
                <a:prstGeom prst="diagStripe">
                  <a:avLst/>
                </a:prstGeom>
                <a:solidFill>
                  <a:schemeClr val="accent2">
                    <a:lumMod val="5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正方形/長方形 127">
                  <a:extLst>
                    <a:ext uri="{FF2B5EF4-FFF2-40B4-BE49-F238E27FC236}">
                      <a16:creationId xmlns:a16="http://schemas.microsoft.com/office/drawing/2014/main" id="{C728252F-BA2F-47ED-A8C7-3967BDF83F4E}"/>
                    </a:ext>
                  </a:extLst>
                </p:cNvPr>
                <p:cNvSpPr/>
                <p:nvPr/>
              </p:nvSpPr>
              <p:spPr>
                <a:xfrm>
                  <a:off x="644569" y="4960440"/>
                  <a:ext cx="1077689" cy="6941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二等辺三角形 128">
                  <a:extLst>
                    <a:ext uri="{FF2B5EF4-FFF2-40B4-BE49-F238E27FC236}">
                      <a16:creationId xmlns:a16="http://schemas.microsoft.com/office/drawing/2014/main" id="{55BB8130-1C8B-4E9B-8C0D-D4E846D67EC5}"/>
                    </a:ext>
                  </a:extLst>
                </p:cNvPr>
                <p:cNvSpPr/>
                <p:nvPr/>
              </p:nvSpPr>
              <p:spPr>
                <a:xfrm>
                  <a:off x="497099" y="4514464"/>
                  <a:ext cx="1372627" cy="457873"/>
                </a:xfrm>
                <a:prstGeom prst="triangle">
                  <a:avLst>
                    <a:gd name="adj" fmla="val 49977"/>
                  </a:avLst>
                </a:prstGeom>
                <a:solidFill>
                  <a:srgbClr val="FF0000"/>
                </a:solidFill>
                <a:ln w="22225">
                  <a:solidFill>
                    <a:schemeClr val="tx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9" name="フローチャート: 論理積ゲート 118">
                <a:extLst>
                  <a:ext uri="{FF2B5EF4-FFF2-40B4-BE49-F238E27FC236}">
                    <a16:creationId xmlns:a16="http://schemas.microsoft.com/office/drawing/2014/main" id="{C94C8EFC-B99C-4D47-AFB1-1E44F12A4EBE}"/>
                  </a:ext>
                </a:extLst>
              </p:cNvPr>
              <p:cNvSpPr/>
              <p:nvPr/>
            </p:nvSpPr>
            <p:spPr>
              <a:xfrm rot="16200000">
                <a:off x="1294811" y="5353546"/>
                <a:ext cx="441552" cy="194925"/>
              </a:xfrm>
              <a:prstGeom prst="flowChartDelay">
                <a:avLst/>
              </a:prstGeom>
              <a:solidFill>
                <a:srgbClr val="B2876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ローチャート: 結合子 119">
                <a:extLst>
                  <a:ext uri="{FF2B5EF4-FFF2-40B4-BE49-F238E27FC236}">
                    <a16:creationId xmlns:a16="http://schemas.microsoft.com/office/drawing/2014/main" id="{78EC3CC3-6E22-415A-B5A4-66DE9462E9A2}"/>
                  </a:ext>
                </a:extLst>
              </p:cNvPr>
              <p:cNvSpPr/>
              <p:nvPr/>
            </p:nvSpPr>
            <p:spPr>
              <a:xfrm>
                <a:off x="1409636" y="5538669"/>
                <a:ext cx="62630" cy="62630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EB22E4D1-C722-4D03-A068-96BFEE9ABCF3}"/>
                  </a:ext>
                </a:extLst>
              </p:cNvPr>
              <p:cNvGrpSpPr/>
              <p:nvPr/>
            </p:nvGrpSpPr>
            <p:grpSpPr>
              <a:xfrm>
                <a:off x="691556" y="5096715"/>
                <a:ext cx="736432" cy="348025"/>
                <a:chOff x="-3604573" y="3154982"/>
                <a:chExt cx="967367" cy="457161"/>
              </a:xfrm>
            </p:grpSpPr>
            <p:grpSp>
              <p:nvGrpSpPr>
                <p:cNvPr id="122" name="グループ化 121">
                  <a:extLst>
                    <a:ext uri="{FF2B5EF4-FFF2-40B4-BE49-F238E27FC236}">
                      <a16:creationId xmlns:a16="http://schemas.microsoft.com/office/drawing/2014/main" id="{71F129C7-A3BE-48FA-9E51-E9B03A83DD96}"/>
                    </a:ext>
                  </a:extLst>
                </p:cNvPr>
                <p:cNvGrpSpPr/>
                <p:nvPr/>
              </p:nvGrpSpPr>
              <p:grpSpPr>
                <a:xfrm>
                  <a:off x="-3395484" y="3244186"/>
                  <a:ext cx="549190" cy="367957"/>
                  <a:chOff x="-3395484" y="3244186"/>
                  <a:chExt cx="549190" cy="367957"/>
                </a:xfrm>
              </p:grpSpPr>
              <p:sp>
                <p:nvSpPr>
                  <p:cNvPr id="124" name="フローチャート: 処理 123">
                    <a:extLst>
                      <a:ext uri="{FF2B5EF4-FFF2-40B4-BE49-F238E27FC236}">
                        <a16:creationId xmlns:a16="http://schemas.microsoft.com/office/drawing/2014/main" id="{5E55E7BF-2038-4152-81CE-091215C4DBF7}"/>
                      </a:ext>
                    </a:extLst>
                  </p:cNvPr>
                  <p:cNvSpPr/>
                  <p:nvPr/>
                </p:nvSpPr>
                <p:spPr>
                  <a:xfrm>
                    <a:off x="-3395484" y="3244186"/>
                    <a:ext cx="549190" cy="367957"/>
                  </a:xfrm>
                  <a:prstGeom prst="flowChartProcess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25" name="直線コネクタ 124">
                    <a:extLst>
                      <a:ext uri="{FF2B5EF4-FFF2-40B4-BE49-F238E27FC236}">
                        <a16:creationId xmlns:a16="http://schemas.microsoft.com/office/drawing/2014/main" id="{7D3D12CC-EB55-4EBF-8987-7549E1E0CB91}"/>
                      </a:ext>
                    </a:extLst>
                  </p:cNvPr>
                  <p:cNvCxnSpPr>
                    <a:cxnSpLocks/>
                    <a:stCxn id="124" idx="0"/>
                  </p:cNvCxnSpPr>
                  <p:nvPr/>
                </p:nvCxnSpPr>
                <p:spPr>
                  <a:xfrm>
                    <a:off x="-3120889" y="3244186"/>
                    <a:ext cx="0" cy="36212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>
                    <a:extLst>
                      <a:ext uri="{FF2B5EF4-FFF2-40B4-BE49-F238E27FC236}">
                        <a16:creationId xmlns:a16="http://schemas.microsoft.com/office/drawing/2014/main" id="{ED7C2D65-9CFB-49F9-81F5-C0BABF5864E5}"/>
                      </a:ext>
                    </a:extLst>
                  </p:cNvPr>
                  <p:cNvCxnSpPr>
                    <a:cxnSpLocks/>
                    <a:endCxn id="124" idx="3"/>
                  </p:cNvCxnSpPr>
                  <p:nvPr/>
                </p:nvCxnSpPr>
                <p:spPr>
                  <a:xfrm>
                    <a:off x="-3395484" y="3425247"/>
                    <a:ext cx="549190" cy="29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3" name="減算記号 122">
                  <a:extLst>
                    <a:ext uri="{FF2B5EF4-FFF2-40B4-BE49-F238E27FC236}">
                      <a16:creationId xmlns:a16="http://schemas.microsoft.com/office/drawing/2014/main" id="{E71448FA-BDF5-4904-8D62-6B9676F66A59}"/>
                    </a:ext>
                  </a:extLst>
                </p:cNvPr>
                <p:cNvSpPr/>
                <p:nvPr/>
              </p:nvSpPr>
              <p:spPr>
                <a:xfrm>
                  <a:off x="-3604573" y="3154982"/>
                  <a:ext cx="967367" cy="144987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E0B51865-1DF5-48AC-A574-6FA8C687DA2F}"/>
                </a:ext>
              </a:extLst>
            </p:cNvPr>
            <p:cNvGrpSpPr/>
            <p:nvPr/>
          </p:nvGrpSpPr>
          <p:grpSpPr>
            <a:xfrm>
              <a:off x="443852" y="5239494"/>
              <a:ext cx="169864" cy="434806"/>
              <a:chOff x="-2989197" y="2006915"/>
              <a:chExt cx="169864" cy="434806"/>
            </a:xfrm>
          </p:grpSpPr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8C6C010A-98FE-43B1-85DC-828A5A60AA27}"/>
                  </a:ext>
                </a:extLst>
              </p:cNvPr>
              <p:cNvSpPr/>
              <p:nvPr/>
            </p:nvSpPr>
            <p:spPr>
              <a:xfrm>
                <a:off x="-2971601" y="2271857"/>
                <a:ext cx="152268" cy="169864"/>
              </a:xfrm>
              <a:prstGeom prst="roundRect">
                <a:avLst/>
              </a:prstGeom>
              <a:solidFill>
                <a:srgbClr val="B2876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D7D3A171-05EA-401C-A1A7-2B67BD258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5467" y="2104373"/>
                <a:ext cx="0" cy="169864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太陽 116">
                <a:extLst>
                  <a:ext uri="{FF2B5EF4-FFF2-40B4-BE49-F238E27FC236}">
                    <a16:creationId xmlns:a16="http://schemas.microsoft.com/office/drawing/2014/main" id="{BE253607-1EC6-4762-B912-0FE9EDC4ACCF}"/>
                  </a:ext>
                </a:extLst>
              </p:cNvPr>
              <p:cNvSpPr/>
              <p:nvPr/>
            </p:nvSpPr>
            <p:spPr>
              <a:xfrm>
                <a:off x="-2989197" y="2006915"/>
                <a:ext cx="169864" cy="169864"/>
              </a:xfrm>
              <a:prstGeom prst="sun">
                <a:avLst>
                  <a:gd name="adj" fmla="val 181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95611870-EE1E-4F23-B439-E86BBDC0C108}"/>
                </a:ext>
              </a:extLst>
            </p:cNvPr>
            <p:cNvGrpSpPr/>
            <p:nvPr/>
          </p:nvGrpSpPr>
          <p:grpSpPr>
            <a:xfrm>
              <a:off x="1772840" y="5241198"/>
              <a:ext cx="169864" cy="434806"/>
              <a:chOff x="-2989197" y="2006915"/>
              <a:chExt cx="169864" cy="434806"/>
            </a:xfrm>
          </p:grpSpPr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EFFDACA-2C26-4F6D-BD8C-DB7BD6DDEC23}"/>
                  </a:ext>
                </a:extLst>
              </p:cNvPr>
              <p:cNvSpPr/>
              <p:nvPr/>
            </p:nvSpPr>
            <p:spPr>
              <a:xfrm>
                <a:off x="-2971601" y="2271857"/>
                <a:ext cx="152268" cy="169864"/>
              </a:xfrm>
              <a:prstGeom prst="roundRect">
                <a:avLst/>
              </a:prstGeom>
              <a:solidFill>
                <a:srgbClr val="B2876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1460C2FF-5D9B-4A3D-B11B-B92517A76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5467" y="2104373"/>
                <a:ext cx="0" cy="169864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太陽 113">
                <a:extLst>
                  <a:ext uri="{FF2B5EF4-FFF2-40B4-BE49-F238E27FC236}">
                    <a16:creationId xmlns:a16="http://schemas.microsoft.com/office/drawing/2014/main" id="{B40037ED-6977-42C1-8A5E-D6E8DA50F194}"/>
                  </a:ext>
                </a:extLst>
              </p:cNvPr>
              <p:cNvSpPr/>
              <p:nvPr/>
            </p:nvSpPr>
            <p:spPr>
              <a:xfrm>
                <a:off x="-2989197" y="2006915"/>
                <a:ext cx="169864" cy="169864"/>
              </a:xfrm>
              <a:prstGeom prst="sun">
                <a:avLst>
                  <a:gd name="adj" fmla="val 181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330F69-E92A-49FE-B118-8FCCD805B813}"/>
              </a:ext>
            </a:extLst>
          </p:cNvPr>
          <p:cNvSpPr/>
          <p:nvPr/>
        </p:nvSpPr>
        <p:spPr>
          <a:xfrm>
            <a:off x="0" y="1"/>
            <a:ext cx="6858000" cy="9906000"/>
          </a:xfrm>
          <a:prstGeom prst="rect">
            <a:avLst/>
          </a:prstGeom>
          <a:noFill/>
          <a:ln w="1143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6EB691-E395-4EAF-AF8A-AFF816A29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9553" r="24099" b="9487"/>
          <a:stretch/>
        </p:blipFill>
        <p:spPr>
          <a:xfrm>
            <a:off x="1448125" y="2407657"/>
            <a:ext cx="4200668" cy="472245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A29F5F9-50E0-495D-BB67-7B492281EC44}"/>
              </a:ext>
            </a:extLst>
          </p:cNvPr>
          <p:cNvSpPr/>
          <p:nvPr/>
        </p:nvSpPr>
        <p:spPr>
          <a:xfrm>
            <a:off x="65389" y="56285"/>
            <a:ext cx="6727221" cy="976279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09FA181-0CFB-4E75-B6C9-7777A0D5E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474" r="9030" b="44994"/>
          <a:stretch/>
        </p:blipFill>
        <p:spPr>
          <a:xfrm>
            <a:off x="704793" y="83387"/>
            <a:ext cx="5202712" cy="308986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D4ED73-2B90-49D3-8ADC-F50C74348FD6}"/>
              </a:ext>
            </a:extLst>
          </p:cNvPr>
          <p:cNvSpPr txBox="1"/>
          <p:nvPr/>
        </p:nvSpPr>
        <p:spPr>
          <a:xfrm>
            <a:off x="2014663" y="2874209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イングリッシュ・サークル</a:t>
            </a:r>
            <a:endParaRPr kumimoji="1" lang="ja-JP" altLang="en-US" sz="1050" spc="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6925DC-4474-4A42-8977-2D86E1D0C5FC}"/>
              </a:ext>
            </a:extLst>
          </p:cNvPr>
          <p:cNvSpPr txBox="1"/>
          <p:nvPr/>
        </p:nvSpPr>
        <p:spPr>
          <a:xfrm>
            <a:off x="548793" y="8971105"/>
            <a:ext cx="5724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お友達の輪を広げて、英語をもっと身近に楽しもう！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A58274-8E0E-4590-8DDE-E35664B581A2}"/>
              </a:ext>
            </a:extLst>
          </p:cNvPr>
          <p:cNvSpPr txBox="1"/>
          <p:nvPr/>
        </p:nvSpPr>
        <p:spPr>
          <a:xfrm>
            <a:off x="1201160" y="7893499"/>
            <a:ext cx="433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spc="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参加者大募集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1D335B9-49DF-4676-8F58-6FB5B3C6E7DA}"/>
              </a:ext>
            </a:extLst>
          </p:cNvPr>
          <p:cNvSpPr txBox="1"/>
          <p:nvPr/>
        </p:nvSpPr>
        <p:spPr>
          <a:xfrm>
            <a:off x="609831" y="3453365"/>
            <a:ext cx="113685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>
                <a:latin typeface="Bahnschrift Light Condensed" panose="020B0502040204020203" pitchFamily="34" charset="0"/>
              </a:rPr>
              <a:t>Circle</a:t>
            </a:r>
            <a:r>
              <a:rPr lang="ja-JP" altLang="en-US" sz="900" dirty="0">
                <a:latin typeface="Bahnschrift Light Condensed" panose="020B0502040204020203" pitchFamily="34" charset="0"/>
              </a:rPr>
              <a:t> </a:t>
            </a:r>
            <a:r>
              <a:rPr lang="en-US" altLang="ja-JP" sz="900" dirty="0">
                <a:latin typeface="Bahnschrift Light Condensed" panose="020B0502040204020203" pitchFamily="34" charset="0"/>
              </a:rPr>
              <a:t>Time</a:t>
            </a:r>
            <a:r>
              <a:rPr kumimoji="1" lang="en-US" altLang="ja-JP" sz="1100" dirty="0">
                <a:latin typeface="Bahnschrift Light Condensed" panose="020B0502040204020203" pitchFamily="34" charset="0"/>
              </a:rPr>
              <a:t> 11:30~12:00</a:t>
            </a:r>
          </a:p>
          <a:p>
            <a:pPr algn="ctr"/>
            <a:r>
              <a:rPr kumimoji="1" lang="en-US" altLang="ja-JP" sz="1100" dirty="0">
                <a:latin typeface="Bahnschrift Light Condensed" panose="020B0502040204020203" pitchFamily="34" charset="0"/>
              </a:rPr>
              <a:t>Lunch 12:00~12:50</a:t>
            </a:r>
            <a:endParaRPr kumimoji="1" lang="ja-JP" altLang="en-US" sz="1100" dirty="0">
              <a:latin typeface="Bahnschrift Light Condensed" panose="020B0502040204020203" pitchFamily="34" charset="0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1E663DB-1A39-42F5-A354-D8E8E78FF202}"/>
              </a:ext>
            </a:extLst>
          </p:cNvPr>
          <p:cNvGrpSpPr/>
          <p:nvPr/>
        </p:nvGrpSpPr>
        <p:grpSpPr>
          <a:xfrm>
            <a:off x="940213" y="5870784"/>
            <a:ext cx="4861544" cy="1835377"/>
            <a:chOff x="1837427" y="7580089"/>
            <a:chExt cx="4861544" cy="1835377"/>
          </a:xfrm>
          <a:solidFill>
            <a:schemeClr val="bg1">
              <a:alpha val="60000"/>
            </a:schemeClr>
          </a:solidFill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781CD17-D399-4C25-BA61-2D445A4E4836}"/>
                </a:ext>
              </a:extLst>
            </p:cNvPr>
            <p:cNvGrpSpPr/>
            <p:nvPr/>
          </p:nvGrpSpPr>
          <p:grpSpPr>
            <a:xfrm>
              <a:off x="1837427" y="7580089"/>
              <a:ext cx="4861544" cy="1835377"/>
              <a:chOff x="1837427" y="7580089"/>
              <a:chExt cx="4861544" cy="1835377"/>
            </a:xfrm>
            <a:grpFill/>
          </p:grpSpPr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2CEEB345-52BF-4661-9C3B-55B08E3BEE88}"/>
                  </a:ext>
                </a:extLst>
              </p:cNvPr>
              <p:cNvSpPr/>
              <p:nvPr/>
            </p:nvSpPr>
            <p:spPr>
              <a:xfrm>
                <a:off x="1837427" y="7580089"/>
                <a:ext cx="4861544" cy="183537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44E71B4-A454-4270-8720-C6332ABB72B5}"/>
                  </a:ext>
                </a:extLst>
              </p:cNvPr>
              <p:cNvSpPr txBox="1"/>
              <p:nvPr/>
            </p:nvSpPr>
            <p:spPr>
              <a:xfrm>
                <a:off x="2962315" y="7795832"/>
                <a:ext cx="367280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11:30-12:00 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の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『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サークルタイム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』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では、親子でたっぷり英語に触れ、</a:t>
                </a:r>
                <a:endParaRPr kumimoji="1"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手遊び歌や、</a:t>
                </a:r>
                <a:r>
                  <a:rPr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Sing &amp; Dance</a:t>
                </a:r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、本の読み聞かせの他、お子様との日常英会話も</a:t>
                </a:r>
                <a:endParaRPr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楽しんでいただけます。</a:t>
                </a:r>
                <a:endParaRPr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</p:txBody>
          </p: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0CC2C7D9-731F-4A0B-9493-9AADC7CBC208}"/>
                  </a:ext>
                </a:extLst>
              </p:cNvPr>
              <p:cNvGrpSpPr/>
              <p:nvPr/>
            </p:nvGrpSpPr>
            <p:grpSpPr>
              <a:xfrm>
                <a:off x="1923072" y="7829723"/>
                <a:ext cx="1115900" cy="276999"/>
                <a:chOff x="1935281" y="7704526"/>
                <a:chExt cx="1115900" cy="276999"/>
              </a:xfrm>
              <a:grpFill/>
            </p:grpSpPr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F6B28E73-CAD5-426E-8803-8D409610161B}"/>
                    </a:ext>
                  </a:extLst>
                </p:cNvPr>
                <p:cNvSpPr txBox="1"/>
                <p:nvPr/>
              </p:nvSpPr>
              <p:spPr>
                <a:xfrm>
                  <a:off x="1943185" y="7704526"/>
                  <a:ext cx="11079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2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内容</a:t>
                  </a:r>
                  <a:r>
                    <a:rPr kumimoji="1" lang="ja-JP" altLang="en-US" sz="12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について</a:t>
                  </a:r>
                </a:p>
              </p:txBody>
            </p:sp>
            <p:cxnSp>
              <p:nvCxnSpPr>
                <p:cNvPr id="39" name="直線コネクタ 38">
                  <a:extLst>
                    <a:ext uri="{FF2B5EF4-FFF2-40B4-BE49-F238E27FC236}">
                      <a16:creationId xmlns:a16="http://schemas.microsoft.com/office/drawing/2014/main" id="{185593CD-4438-41BA-92AF-4BCD74B8C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5281" y="7967890"/>
                  <a:ext cx="1042233" cy="0"/>
                </a:xfrm>
                <a:prstGeom prst="line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C32792E5-F58E-4B24-879E-785925B04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3477" y="8794746"/>
                <a:ext cx="358703" cy="375683"/>
              </a:xfrm>
              <a:prstGeom prst="rect">
                <a:avLst/>
              </a:prstGeom>
              <a:grpFill/>
            </p:spPr>
          </p:pic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59443AC-028D-40C7-9C58-D00917573E41}"/>
                  </a:ext>
                </a:extLst>
              </p:cNvPr>
              <p:cNvSpPr txBox="1"/>
              <p:nvPr/>
            </p:nvSpPr>
            <p:spPr>
              <a:xfrm>
                <a:off x="2962315" y="8295289"/>
                <a:ext cx="295465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12:00-12:50 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の 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『Lunch Time』 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では、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3Beans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オリジナルの</a:t>
                </a:r>
                <a:endParaRPr kumimoji="1"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メキシカン・ワンプレートをお召し上がりいただけます。</a:t>
                </a:r>
                <a:endParaRPr kumimoji="1"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※</a:t>
                </a:r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お子様のランチは持ち込み可能です。</a:t>
                </a:r>
                <a:endParaRPr kumimoji="1" lang="ja-JP" altLang="en-US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3CBEA26-97E7-4999-8DE3-57CB79A822FE}"/>
                  </a:ext>
                </a:extLst>
              </p:cNvPr>
              <p:cNvSpPr txBox="1"/>
              <p:nvPr/>
            </p:nvSpPr>
            <p:spPr>
              <a:xfrm>
                <a:off x="3141852" y="8772125"/>
                <a:ext cx="2595582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2000</a:t>
                </a:r>
                <a:r>
                  <a:rPr kumimoji="1" lang="ja-JP" altLang="en-US" sz="14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円</a:t>
                </a:r>
                <a:r>
                  <a:rPr kumimoji="1" lang="ja-JP" altLang="en-US" sz="10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＋消費税</a:t>
                </a:r>
                <a:r>
                  <a:rPr kumimoji="1" lang="ja-JP" altLang="en-US" sz="14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（ランチ込み）</a:t>
                </a:r>
                <a:endParaRPr kumimoji="1" lang="ja-JP" altLang="en-US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199F966-975C-46A5-BD45-9EA477A0518E}"/>
                  </a:ext>
                </a:extLst>
              </p:cNvPr>
              <p:cNvSpPr txBox="1"/>
              <p:nvPr/>
            </p:nvSpPr>
            <p:spPr>
              <a:xfrm>
                <a:off x="1888294" y="8830909"/>
                <a:ext cx="1172116" cy="2616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参加費について</a:t>
                </a:r>
              </a:p>
            </p:txBody>
          </p:sp>
        </p:grp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09BF569-B4B5-4794-821B-63FC1D0C1619}"/>
                </a:ext>
              </a:extLst>
            </p:cNvPr>
            <p:cNvCxnSpPr>
              <a:cxnSpLocks/>
            </p:cNvCxnSpPr>
            <p:nvPr/>
          </p:nvCxnSpPr>
          <p:spPr>
            <a:xfrm>
              <a:off x="1938235" y="9111502"/>
              <a:ext cx="1042233" cy="0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DC6C87-3629-4E32-956F-05A55A9C15E2}"/>
              </a:ext>
            </a:extLst>
          </p:cNvPr>
          <p:cNvSpPr txBox="1"/>
          <p:nvPr/>
        </p:nvSpPr>
        <p:spPr>
          <a:xfrm>
            <a:off x="1359017" y="3942687"/>
            <a:ext cx="1018228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毎月</a:t>
            </a:r>
            <a:endParaRPr kumimoji="1" lang="en-US" altLang="ja-JP" sz="1100" spc="-1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</a:t>
            </a:r>
            <a:r>
              <a:rPr kumimoji="1" lang="en-US" altLang="ja-JP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ja-JP" altLang="en-US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回・</a:t>
            </a:r>
            <a:r>
              <a:rPr kumimoji="1" lang="en-US" altLang="ja-JP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r>
              <a:rPr kumimoji="1" lang="ja-JP" altLang="en-US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回目の</a:t>
            </a:r>
            <a:endParaRPr kumimoji="1" lang="en-US" altLang="ja-JP" sz="1100" spc="-1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1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水曜日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69BB514-480F-41AC-9F4F-987AB5053E1D}"/>
              </a:ext>
            </a:extLst>
          </p:cNvPr>
          <p:cNvGrpSpPr/>
          <p:nvPr/>
        </p:nvGrpSpPr>
        <p:grpSpPr>
          <a:xfrm>
            <a:off x="4985786" y="3315293"/>
            <a:ext cx="1101979" cy="756324"/>
            <a:chOff x="2927719" y="6762561"/>
            <a:chExt cx="1101979" cy="756324"/>
          </a:xfrm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DA06C5B5-D72B-4ADA-A0F7-825A74FE3C5E}"/>
                </a:ext>
              </a:extLst>
            </p:cNvPr>
            <p:cNvSpPr/>
            <p:nvPr/>
          </p:nvSpPr>
          <p:spPr>
            <a:xfrm>
              <a:off x="2934877" y="6762561"/>
              <a:ext cx="1094821" cy="756324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F187986A-F4C6-4744-959A-3F6F56E48AC2}"/>
                </a:ext>
              </a:extLst>
            </p:cNvPr>
            <p:cNvSpPr txBox="1"/>
            <p:nvPr/>
          </p:nvSpPr>
          <p:spPr>
            <a:xfrm>
              <a:off x="2927719" y="6925279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5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組様限定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/1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回</a:t>
              </a:r>
              <a:endParaRPr kumimoji="1" lang="en-US" altLang="ja-JP" sz="11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要予約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1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B69D7D71-B31B-4863-80AE-5E0160310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0"/>
            <a:ext cx="6858000" cy="9906000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3704843-8F52-4A31-AB1D-AFD5F783BA99}"/>
              </a:ext>
            </a:extLst>
          </p:cNvPr>
          <p:cNvSpPr/>
          <p:nvPr/>
        </p:nvSpPr>
        <p:spPr>
          <a:xfrm>
            <a:off x="-8821" y="5830"/>
            <a:ext cx="6875642" cy="991183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129014A-E79D-4A6E-8427-9B666ECB47E3}"/>
              </a:ext>
            </a:extLst>
          </p:cNvPr>
          <p:cNvGrpSpPr/>
          <p:nvPr/>
        </p:nvGrpSpPr>
        <p:grpSpPr>
          <a:xfrm>
            <a:off x="0" y="82053"/>
            <a:ext cx="6875642" cy="3421724"/>
            <a:chOff x="0" y="82053"/>
            <a:chExt cx="6875642" cy="342172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26886F4-5691-4881-B339-25ED236FC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17748" r="26750" b="22180"/>
            <a:stretch/>
          </p:blipFill>
          <p:spPr>
            <a:xfrm>
              <a:off x="0" y="852909"/>
              <a:ext cx="2237409" cy="265086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3590EAB-1D90-4A3C-A1C7-434DC01B1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0" t="17748" r="43336" b="22180"/>
            <a:stretch/>
          </p:blipFill>
          <p:spPr>
            <a:xfrm>
              <a:off x="4393922" y="82053"/>
              <a:ext cx="2481720" cy="2650868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F1060E0-69A2-4981-B439-4E6B46F13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8" r="10758"/>
            <a:stretch/>
          </p:blipFill>
          <p:spPr>
            <a:xfrm>
              <a:off x="597518" y="665381"/>
              <a:ext cx="5436296" cy="2587246"/>
            </a:xfrm>
            <a:prstGeom prst="rect">
              <a:avLst/>
            </a:prstGeom>
          </p:spPr>
        </p:pic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D4E3DA0-7A81-4751-94E0-BA7EE1355BB5}"/>
                </a:ext>
              </a:extLst>
            </p:cNvPr>
            <p:cNvCxnSpPr>
              <a:cxnSpLocks/>
            </p:cNvCxnSpPr>
            <p:nvPr/>
          </p:nvCxnSpPr>
          <p:spPr>
            <a:xfrm>
              <a:off x="1966586" y="2632713"/>
              <a:ext cx="49090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994B345-6183-49FC-9FC3-11FB862C15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69715"/>
              <a:ext cx="44323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52D0814-0CAC-4C10-8966-E5DE5ACA787D}"/>
                </a:ext>
              </a:extLst>
            </p:cNvPr>
            <p:cNvSpPr txBox="1"/>
            <p:nvPr/>
          </p:nvSpPr>
          <p:spPr>
            <a:xfrm>
              <a:off x="21606" y="305823"/>
              <a:ext cx="29434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spc="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 リ ー ビ ー ン ズ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27C5739-08CA-46EE-A6E4-CA2F885B55FE}"/>
                </a:ext>
              </a:extLst>
            </p:cNvPr>
            <p:cNvSpPr txBox="1"/>
            <p:nvPr/>
          </p:nvSpPr>
          <p:spPr>
            <a:xfrm>
              <a:off x="4204075" y="2792052"/>
              <a:ext cx="2525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spc="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 ル バ ー デ イ</a:t>
              </a:r>
              <a:endParaRPr kumimoji="1" lang="ja-JP" altLang="en-US" spc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9B3BE98-77FF-4B53-B38D-53B2C782FFD8}"/>
              </a:ext>
            </a:extLst>
          </p:cNvPr>
          <p:cNvSpPr txBox="1"/>
          <p:nvPr/>
        </p:nvSpPr>
        <p:spPr>
          <a:xfrm>
            <a:off x="242730" y="4504775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11:30-14:30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FF70932B-D876-49E2-9586-58AF7E8F9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03" y="160605"/>
            <a:ext cx="1500043" cy="474178"/>
          </a:xfrm>
          <a:prstGeom prst="rect">
            <a:avLst/>
          </a:prstGeom>
        </p:spPr>
      </p:pic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9FB4C53-F212-49B7-A053-EBE659DCDDC9}"/>
              </a:ext>
            </a:extLst>
          </p:cNvPr>
          <p:cNvGrpSpPr/>
          <p:nvPr/>
        </p:nvGrpSpPr>
        <p:grpSpPr>
          <a:xfrm>
            <a:off x="2629195" y="2714952"/>
            <a:ext cx="1506416" cy="520256"/>
            <a:chOff x="2216172" y="3403599"/>
            <a:chExt cx="1560773" cy="773093"/>
          </a:xfrm>
          <a:solidFill>
            <a:srgbClr val="B8C2CF"/>
          </a:solidFill>
        </p:grpSpPr>
        <p:sp>
          <p:nvSpPr>
            <p:cNvPr id="56" name="矢印: 五方向 55">
              <a:extLst>
                <a:ext uri="{FF2B5EF4-FFF2-40B4-BE49-F238E27FC236}">
                  <a16:creationId xmlns:a16="http://schemas.microsoft.com/office/drawing/2014/main" id="{E0F749D0-56A5-45A6-9C3F-7800B2122657}"/>
                </a:ext>
              </a:extLst>
            </p:cNvPr>
            <p:cNvSpPr/>
            <p:nvPr/>
          </p:nvSpPr>
          <p:spPr>
            <a:xfrm>
              <a:off x="2216172" y="3403599"/>
              <a:ext cx="1560773" cy="773093"/>
            </a:xfrm>
            <a:prstGeom prst="homePlate">
              <a:avLst>
                <a:gd name="adj" fmla="val 55185"/>
              </a:avLst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570060F-B4BB-41FB-A3AE-F5928F11636E}"/>
                </a:ext>
              </a:extLst>
            </p:cNvPr>
            <p:cNvSpPr txBox="1"/>
            <p:nvPr/>
          </p:nvSpPr>
          <p:spPr>
            <a:xfrm>
              <a:off x="2287106" y="3543895"/>
              <a:ext cx="1065563" cy="4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毎週木曜日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F04CAF3-7ABE-4473-8193-C74CBF530812}"/>
              </a:ext>
            </a:extLst>
          </p:cNvPr>
          <p:cNvGrpSpPr/>
          <p:nvPr/>
        </p:nvGrpSpPr>
        <p:grpSpPr>
          <a:xfrm>
            <a:off x="213675" y="5524798"/>
            <a:ext cx="6430649" cy="2687189"/>
            <a:chOff x="240392" y="3185070"/>
            <a:chExt cx="6430649" cy="2341113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B90D3A0-156D-4567-9B17-FF7CFB0C18D9}"/>
                </a:ext>
              </a:extLst>
            </p:cNvPr>
            <p:cNvSpPr/>
            <p:nvPr/>
          </p:nvSpPr>
          <p:spPr>
            <a:xfrm>
              <a:off x="240392" y="3185070"/>
              <a:ext cx="6430649" cy="230947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7E5DD52-1ADF-4196-BCE3-9958230B2FC7}"/>
                </a:ext>
              </a:extLst>
            </p:cNvPr>
            <p:cNvSpPr txBox="1"/>
            <p:nvPr/>
          </p:nvSpPr>
          <p:spPr>
            <a:xfrm>
              <a:off x="4432615" y="5000211"/>
              <a:ext cx="1931939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60</a:t>
              </a:r>
              <a:r>
                <a:rPr kumimoji="1"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歳以上の方対象</a:t>
              </a:r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DA95B9CE-B952-4E34-9660-9B406B295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686" y="3507467"/>
              <a:ext cx="2069798" cy="1368791"/>
            </a:xfrm>
            <a:prstGeom prst="rect">
              <a:avLst/>
            </a:prstGeom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D395F683-E283-49AD-A301-40CE54C278E2}"/>
                </a:ext>
              </a:extLst>
            </p:cNvPr>
            <p:cNvSpPr txBox="1"/>
            <p:nvPr/>
          </p:nvSpPr>
          <p:spPr>
            <a:xfrm>
              <a:off x="568713" y="3348869"/>
              <a:ext cx="3320140" cy="56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簡単な英会話を</a:t>
              </a:r>
              <a:endPara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お気軽にお楽しみいただけます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480C2A77-C284-4D78-8B96-38ECF6F3A7C1}"/>
                </a:ext>
              </a:extLst>
            </p:cNvPr>
            <p:cNvSpPr txBox="1"/>
            <p:nvPr/>
          </p:nvSpPr>
          <p:spPr>
            <a:xfrm>
              <a:off x="331437" y="4095022"/>
              <a:ext cx="3794692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＜楽しみ方＞</a:t>
              </a:r>
              <a:endPara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例１．ランチやカフェをお友達とご一緒に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</a:t>
              </a:r>
              <a:r>
                <a:rPr kumimoji="1"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２．スポーツ観戦をビッグスクリーンで</a:t>
              </a:r>
              <a:endPara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例３．コーヒーを飲みながらゆっくり読書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r"/>
              <a:endPara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r"/>
              <a:r>
                <a:rPr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などなど・・・</a:t>
              </a:r>
              <a:endPara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858B18A-88B3-4FD0-A4DB-F62EA26B256A}"/>
              </a:ext>
            </a:extLst>
          </p:cNvPr>
          <p:cNvSpPr txBox="1"/>
          <p:nvPr/>
        </p:nvSpPr>
        <p:spPr>
          <a:xfrm>
            <a:off x="722648" y="8299834"/>
            <a:ext cx="51860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 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ご予約方法 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</a:t>
            </a: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営業時間内に下記お電話番号までお問い合わせ下さい。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 ＜１１：００～１８：００＞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０６－６２２５－８１１５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7DB93164-9F4B-41EC-BE5C-7ED46588C345}"/>
              </a:ext>
            </a:extLst>
          </p:cNvPr>
          <p:cNvGrpSpPr/>
          <p:nvPr/>
        </p:nvGrpSpPr>
        <p:grpSpPr>
          <a:xfrm>
            <a:off x="213675" y="4924455"/>
            <a:ext cx="1960994" cy="469899"/>
            <a:chOff x="-2629310" y="5052051"/>
            <a:chExt cx="1960994" cy="469899"/>
          </a:xfrm>
        </p:grpSpPr>
        <p:sp>
          <p:nvSpPr>
            <p:cNvPr id="72" name="四角形: 角を丸くする 71">
              <a:extLst>
                <a:ext uri="{FF2B5EF4-FFF2-40B4-BE49-F238E27FC236}">
                  <a16:creationId xmlns:a16="http://schemas.microsoft.com/office/drawing/2014/main" id="{D51C7487-EDEE-4473-A494-6A50BD2CD8C0}"/>
                </a:ext>
              </a:extLst>
            </p:cNvPr>
            <p:cNvSpPr/>
            <p:nvPr/>
          </p:nvSpPr>
          <p:spPr>
            <a:xfrm>
              <a:off x="-2629310" y="5052051"/>
              <a:ext cx="1960994" cy="469899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C87F3FF8-A949-4F78-B35B-4CE7AE310D1F}"/>
                </a:ext>
              </a:extLst>
            </p:cNvPr>
            <p:cNvSpPr txBox="1"/>
            <p:nvPr/>
          </p:nvSpPr>
          <p:spPr>
            <a:xfrm flipH="1">
              <a:off x="-2499971" y="5102334"/>
              <a:ext cx="1702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￥１，０００</a:t>
              </a:r>
              <a:r>
                <a:rPr lang="en-US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/90</a:t>
              </a: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2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6" descr="屋外, 草, フィールド, グリー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88905D8-698C-424D-8D9A-4BD66F47E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657600"/>
            <a:ext cx="6852837" cy="6248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図 5" descr="人, 座る, 持つ, 探す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2A51425-C1A9-4F49-B3A7-3AC2C4C34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" t="7757" r="-1461" b="19599"/>
          <a:stretch/>
        </p:blipFill>
        <p:spPr>
          <a:xfrm>
            <a:off x="1315233" y="4953000"/>
            <a:ext cx="4546947" cy="4953000"/>
          </a:xfrm>
          <a:prstGeom prst="rect">
            <a:avLst/>
          </a:prstGeom>
          <a:effectLst>
            <a:glow rad="63500">
              <a:schemeClr val="accent4">
                <a:satMod val="175000"/>
                <a:alpha val="15000"/>
              </a:schemeClr>
            </a:glo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6F1403-0995-4602-9165-B19B892F0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0" y="64856"/>
            <a:ext cx="3454112" cy="109187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3A835AC-3135-456F-9714-7D102F306716}"/>
              </a:ext>
            </a:extLst>
          </p:cNvPr>
          <p:cNvSpPr/>
          <p:nvPr/>
        </p:nvSpPr>
        <p:spPr>
          <a:xfrm>
            <a:off x="1409727" y="2888725"/>
            <a:ext cx="4033381" cy="50104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世代の英会話＆英語学童・習い事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05FE812-8B69-4E94-8FD4-E077DC1BE7AE}"/>
              </a:ext>
            </a:extLst>
          </p:cNvPr>
          <p:cNvGrpSpPr/>
          <p:nvPr/>
        </p:nvGrpSpPr>
        <p:grpSpPr>
          <a:xfrm>
            <a:off x="332460" y="1328229"/>
            <a:ext cx="6187912" cy="1292662"/>
            <a:chOff x="465433" y="3297967"/>
            <a:chExt cx="6187912" cy="129266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23FD83B-6D66-4774-A1CB-7CF5B1937354}"/>
                </a:ext>
              </a:extLst>
            </p:cNvPr>
            <p:cNvSpPr txBox="1"/>
            <p:nvPr/>
          </p:nvSpPr>
          <p:spPr>
            <a:xfrm>
              <a:off x="465433" y="3297967"/>
              <a:ext cx="6187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n w="15875" cmpd="sng"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ママ</a:t>
              </a:r>
              <a:r>
                <a:rPr kumimoji="1" lang="ja-JP" altLang="en-US" sz="3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</a:t>
              </a:r>
              <a:r>
                <a:rPr lang="en-US" altLang="ja-JP" sz="3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&amp; 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キッズ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</a:t>
              </a:r>
              <a:r>
                <a:rPr lang="en-US" altLang="ja-JP" sz="3600" b="1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English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サークル</a:t>
              </a:r>
              <a:endParaRPr kumimoji="1" lang="ja-JP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EAABFC-848D-4555-888E-E6CA68528F13}"/>
                </a:ext>
              </a:extLst>
            </p:cNvPr>
            <p:cNvSpPr txBox="1"/>
            <p:nvPr/>
          </p:nvSpPr>
          <p:spPr>
            <a:xfrm>
              <a:off x="1448206" y="3944298"/>
              <a:ext cx="4403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ー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548235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参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加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者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大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募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集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DAFDFAEE-C3CC-4F2B-9FCD-41596752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0" y="3474954"/>
            <a:ext cx="6366190" cy="63661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6F1403-0995-4602-9165-B19B892F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0" y="64856"/>
            <a:ext cx="3454112" cy="109187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3A835AC-3135-456F-9714-7D102F306716}"/>
              </a:ext>
            </a:extLst>
          </p:cNvPr>
          <p:cNvSpPr/>
          <p:nvPr/>
        </p:nvSpPr>
        <p:spPr>
          <a:xfrm>
            <a:off x="1409725" y="2766181"/>
            <a:ext cx="4033381" cy="50104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世代の英会話＆英語学童・習い事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05FE812-8B69-4E94-8FD4-E077DC1BE7AE}"/>
              </a:ext>
            </a:extLst>
          </p:cNvPr>
          <p:cNvGrpSpPr/>
          <p:nvPr/>
        </p:nvGrpSpPr>
        <p:grpSpPr>
          <a:xfrm>
            <a:off x="332460" y="1328229"/>
            <a:ext cx="6187912" cy="1292662"/>
            <a:chOff x="465433" y="3297967"/>
            <a:chExt cx="6187912" cy="129266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23FD83B-6D66-4774-A1CB-7CF5B1937354}"/>
                </a:ext>
              </a:extLst>
            </p:cNvPr>
            <p:cNvSpPr txBox="1"/>
            <p:nvPr/>
          </p:nvSpPr>
          <p:spPr>
            <a:xfrm>
              <a:off x="465433" y="3297967"/>
              <a:ext cx="6187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>
                  <a:ln w="15875" cmpd="sng"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ママ</a:t>
              </a:r>
              <a:r>
                <a:rPr kumimoji="1" lang="ja-JP" altLang="en-US" sz="3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</a:t>
              </a:r>
              <a:r>
                <a:rPr lang="en-US" altLang="ja-JP" sz="3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&amp; 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キッズ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</a:t>
              </a:r>
              <a:r>
                <a:rPr lang="en-US" altLang="ja-JP" sz="3600" b="1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English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サークル</a:t>
              </a:r>
              <a:endParaRPr kumimoji="1" lang="ja-JP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EAABFC-848D-4555-888E-E6CA68528F13}"/>
                </a:ext>
              </a:extLst>
            </p:cNvPr>
            <p:cNvSpPr txBox="1"/>
            <p:nvPr/>
          </p:nvSpPr>
          <p:spPr>
            <a:xfrm>
              <a:off x="1448206" y="3944298"/>
              <a:ext cx="4403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ー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548235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参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加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者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大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募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集</a:t>
              </a:r>
              <a:r>
                <a:rPr kumimoji="1" lang="ja-JP" altLang="en-US" sz="3600" b="1" spc="600" dirty="0">
                  <a:ln w="22225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ー</a:t>
              </a: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142E4FFF-C727-44E9-A099-931FA8DDA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14044" r="36093" b="13141"/>
          <a:stretch/>
        </p:blipFill>
        <p:spPr>
          <a:xfrm>
            <a:off x="1760526" y="4121285"/>
            <a:ext cx="3331780" cy="49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7518805-8447-4F13-A07D-5D7CC1F08086}"/>
              </a:ext>
            </a:extLst>
          </p:cNvPr>
          <p:cNvGrpSpPr/>
          <p:nvPr/>
        </p:nvGrpSpPr>
        <p:grpSpPr>
          <a:xfrm>
            <a:off x="564786" y="3258917"/>
            <a:ext cx="5700520" cy="5700520"/>
            <a:chOff x="533193" y="3344595"/>
            <a:chExt cx="5791614" cy="579161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AFDFAEE-C3CC-4F2B-9FCD-41596752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93" y="3344595"/>
              <a:ext cx="5791614" cy="579161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42E4FFF-C727-44E9-A099-931FA8DDA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5" t="14044" r="36093" b="13141"/>
            <a:stretch/>
          </p:blipFill>
          <p:spPr>
            <a:xfrm>
              <a:off x="2017247" y="4124436"/>
              <a:ext cx="2823505" cy="4231932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A09FA181-0CFB-4E75-B6C9-7777A0D5E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474" r="9030" b="44994"/>
          <a:stretch/>
        </p:blipFill>
        <p:spPr>
          <a:xfrm>
            <a:off x="704793" y="83387"/>
            <a:ext cx="5202712" cy="308986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D4ED73-2B90-49D3-8ADC-F50C74348FD6}"/>
              </a:ext>
            </a:extLst>
          </p:cNvPr>
          <p:cNvSpPr txBox="1"/>
          <p:nvPr/>
        </p:nvSpPr>
        <p:spPr>
          <a:xfrm>
            <a:off x="2014663" y="2874209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イングリッシュ・サークル</a:t>
            </a:r>
            <a:endParaRPr kumimoji="1" lang="ja-JP" altLang="en-US" sz="1050" spc="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510939-9093-4546-BFD6-69DAC3BB6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74" y="273781"/>
            <a:ext cx="908962" cy="7641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907C7A-6C3C-460E-8276-4043BF8B8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74" y="1037952"/>
            <a:ext cx="923820" cy="7333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6925DC-4474-4A42-8977-2D86E1D0C5FC}"/>
              </a:ext>
            </a:extLst>
          </p:cNvPr>
          <p:cNvSpPr txBox="1"/>
          <p:nvPr/>
        </p:nvSpPr>
        <p:spPr>
          <a:xfrm>
            <a:off x="566678" y="9210032"/>
            <a:ext cx="5724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お友達の輪を広げて、英語をもっと身近に楽しもう！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330F69-E92A-49FE-B118-8FCCD805B813}"/>
              </a:ext>
            </a:extLst>
          </p:cNvPr>
          <p:cNvSpPr/>
          <p:nvPr/>
        </p:nvSpPr>
        <p:spPr>
          <a:xfrm>
            <a:off x="0" y="1"/>
            <a:ext cx="6858000" cy="9906000"/>
          </a:xfrm>
          <a:prstGeom prst="rect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56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7518805-8447-4F13-A07D-5D7CC1F08086}"/>
              </a:ext>
            </a:extLst>
          </p:cNvPr>
          <p:cNvGrpSpPr/>
          <p:nvPr/>
        </p:nvGrpSpPr>
        <p:grpSpPr>
          <a:xfrm>
            <a:off x="564786" y="3258917"/>
            <a:ext cx="5700520" cy="5700520"/>
            <a:chOff x="533193" y="3344595"/>
            <a:chExt cx="5791614" cy="579161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AFDFAEE-C3CC-4F2B-9FCD-41596752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93" y="3344595"/>
              <a:ext cx="5791614" cy="579161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42E4FFF-C727-44E9-A099-931FA8DDA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5" t="14044" r="36093" b="13141"/>
            <a:stretch/>
          </p:blipFill>
          <p:spPr>
            <a:xfrm>
              <a:off x="2017247" y="4124436"/>
              <a:ext cx="2823505" cy="4231932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A09FA181-0CFB-4E75-B6C9-7777A0D5E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474" r="9030" b="44994"/>
          <a:stretch/>
        </p:blipFill>
        <p:spPr>
          <a:xfrm>
            <a:off x="704793" y="83387"/>
            <a:ext cx="5202712" cy="308986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D4ED73-2B90-49D3-8ADC-F50C74348FD6}"/>
              </a:ext>
            </a:extLst>
          </p:cNvPr>
          <p:cNvSpPr txBox="1"/>
          <p:nvPr/>
        </p:nvSpPr>
        <p:spPr>
          <a:xfrm>
            <a:off x="2014663" y="2874209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イングリッシュ・サークル</a:t>
            </a:r>
            <a:endParaRPr kumimoji="1" lang="ja-JP" altLang="en-US" sz="1050" spc="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6925DC-4474-4A42-8977-2D86E1D0C5FC}"/>
              </a:ext>
            </a:extLst>
          </p:cNvPr>
          <p:cNvSpPr txBox="1"/>
          <p:nvPr/>
        </p:nvSpPr>
        <p:spPr>
          <a:xfrm>
            <a:off x="566678" y="9210032"/>
            <a:ext cx="5724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お友達の輪を広げて、英語をもっと身近に楽しもう！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330F69-E92A-49FE-B118-8FCCD805B813}"/>
              </a:ext>
            </a:extLst>
          </p:cNvPr>
          <p:cNvSpPr/>
          <p:nvPr/>
        </p:nvSpPr>
        <p:spPr>
          <a:xfrm>
            <a:off x="0" y="1"/>
            <a:ext cx="6858000" cy="9906000"/>
          </a:xfrm>
          <a:prstGeom prst="rect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16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1CB5A1C-49D3-48C4-B836-57B2DCA2D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8"/>
          <a:stretch/>
        </p:blipFill>
        <p:spPr>
          <a:xfrm>
            <a:off x="0" y="2344279"/>
            <a:ext cx="6858000" cy="7561721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ECAD03F-1449-45C9-9EF9-9E997AD77279}"/>
              </a:ext>
            </a:extLst>
          </p:cNvPr>
          <p:cNvSpPr/>
          <p:nvPr/>
        </p:nvSpPr>
        <p:spPr>
          <a:xfrm>
            <a:off x="-12211" y="-8052"/>
            <a:ext cx="6888387" cy="993036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7FC784B-91EE-407E-8AED-855DB0726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9312">
            <a:off x="8969835" y="-970145"/>
            <a:ext cx="2153995" cy="17090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8FA1867-DBCA-487A-BC72-A22FAC985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57">
            <a:off x="2213247" y="-612769"/>
            <a:ext cx="2597180" cy="206066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1CB389-B811-4077-8295-C449815FFAB3}"/>
              </a:ext>
            </a:extLst>
          </p:cNvPr>
          <p:cNvSpPr txBox="1"/>
          <p:nvPr/>
        </p:nvSpPr>
        <p:spPr>
          <a:xfrm>
            <a:off x="1359014" y="2085317"/>
            <a:ext cx="433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spc="6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参加者大募集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BCDADC3-88E6-4909-9ABB-C783DD15B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1" y="8879457"/>
            <a:ext cx="1010439" cy="101043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EFA49F2-66B6-4409-BE2A-2663A93D9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63" y="8911873"/>
            <a:ext cx="1010438" cy="101043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294F3A-556D-439B-A038-3A19841B74AF}"/>
              </a:ext>
            </a:extLst>
          </p:cNvPr>
          <p:cNvSpPr txBox="1"/>
          <p:nvPr/>
        </p:nvSpPr>
        <p:spPr>
          <a:xfrm>
            <a:off x="1284269" y="3051926"/>
            <a:ext cx="4193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家族が集まる。地域の方が集まる。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ほっとするカフェのような雰囲気で英語を楽しく学べる教室です。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様々な用途に備え、使える英語を身につけませんか？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初級から上級の方までお気軽にお越し下さい！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C0AF92A-569A-4438-A730-AD359E0F2127}"/>
              </a:ext>
            </a:extLst>
          </p:cNvPr>
          <p:cNvGrpSpPr/>
          <p:nvPr/>
        </p:nvGrpSpPr>
        <p:grpSpPr>
          <a:xfrm>
            <a:off x="4327951" y="3696084"/>
            <a:ext cx="2434363" cy="1582032"/>
            <a:chOff x="4320777" y="3742433"/>
            <a:chExt cx="2219675" cy="1442512"/>
          </a:xfrm>
        </p:grpSpPr>
        <p:sp>
          <p:nvSpPr>
            <p:cNvPr id="12" name="雲 11">
              <a:extLst>
                <a:ext uri="{FF2B5EF4-FFF2-40B4-BE49-F238E27FC236}">
                  <a16:creationId xmlns:a16="http://schemas.microsoft.com/office/drawing/2014/main" id="{9F71C36F-163F-43E5-9E4A-009E656AECB0}"/>
                </a:ext>
              </a:extLst>
            </p:cNvPr>
            <p:cNvSpPr/>
            <p:nvPr/>
          </p:nvSpPr>
          <p:spPr>
            <a:xfrm>
              <a:off x="4385187" y="3742433"/>
              <a:ext cx="2155265" cy="1383399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3E876A7-FB19-4FB0-A368-47E243A4F4C2}"/>
                </a:ext>
              </a:extLst>
            </p:cNvPr>
            <p:cNvGrpSpPr/>
            <p:nvPr/>
          </p:nvGrpSpPr>
          <p:grpSpPr>
            <a:xfrm>
              <a:off x="4320777" y="3801546"/>
              <a:ext cx="2155265" cy="1383399"/>
              <a:chOff x="3719649" y="4378951"/>
              <a:chExt cx="2155265" cy="1383399"/>
            </a:xfrm>
          </p:grpSpPr>
          <p:sp>
            <p:nvSpPr>
              <p:cNvPr id="22" name="雲 21">
                <a:extLst>
                  <a:ext uri="{FF2B5EF4-FFF2-40B4-BE49-F238E27FC236}">
                    <a16:creationId xmlns:a16="http://schemas.microsoft.com/office/drawing/2014/main" id="{10C4DECC-1592-4D65-A605-B280E6564409}"/>
                  </a:ext>
                </a:extLst>
              </p:cNvPr>
              <p:cNvSpPr/>
              <p:nvPr/>
            </p:nvSpPr>
            <p:spPr>
              <a:xfrm>
                <a:off x="3719649" y="4378951"/>
                <a:ext cx="2155265" cy="1383399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A411652-270D-46A7-BA65-379C41A40E8C}"/>
                  </a:ext>
                </a:extLst>
              </p:cNvPr>
              <p:cNvSpPr txBox="1"/>
              <p:nvPr/>
            </p:nvSpPr>
            <p:spPr>
              <a:xfrm>
                <a:off x="3993443" y="4726495"/>
                <a:ext cx="1638783" cy="645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latin typeface="Bahnschrift Light Condensed" panose="020B0502040204020203" pitchFamily="34" charset="0"/>
                  </a:rPr>
                  <a:t>Circle</a:t>
                </a:r>
                <a:r>
                  <a:rPr lang="ja-JP" altLang="en-US" sz="1400" dirty="0">
                    <a:latin typeface="Bahnschrift Light Condensed" panose="020B0502040204020203" pitchFamily="34" charset="0"/>
                  </a:rPr>
                  <a:t> </a:t>
                </a:r>
                <a:r>
                  <a:rPr lang="en-US" altLang="ja-JP" sz="1400" dirty="0">
                    <a:latin typeface="Bahnschrift Light Condensed" panose="020B0502040204020203" pitchFamily="34" charset="0"/>
                  </a:rPr>
                  <a:t>Time</a:t>
                </a:r>
                <a:r>
                  <a:rPr kumimoji="1" lang="en-US" altLang="ja-JP" sz="2000" dirty="0">
                    <a:latin typeface="Bahnschrift Light Condensed" panose="020B0502040204020203" pitchFamily="34" charset="0"/>
                  </a:rPr>
                  <a:t> 11:30~12:00</a:t>
                </a:r>
              </a:p>
              <a:p>
                <a:pPr algn="ctr"/>
                <a:r>
                  <a:rPr kumimoji="1" lang="en-US" altLang="ja-JP" sz="2000" dirty="0">
                    <a:latin typeface="Bahnschrift Light Condensed" panose="020B0502040204020203" pitchFamily="34" charset="0"/>
                  </a:rPr>
                  <a:t>Lunch 12:00~12:50</a:t>
                </a:r>
                <a:endParaRPr kumimoji="1" lang="ja-JP" altLang="en-US" sz="2000" dirty="0">
                  <a:latin typeface="Bahnschrift Light Condensed" panose="020B0502040204020203" pitchFamily="34" charset="0"/>
                </a:endParaRPr>
              </a:p>
            </p:txBody>
          </p:sp>
        </p:grp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F1AD5CB-A188-40B1-8144-04DF277BDE93}"/>
              </a:ext>
            </a:extLst>
          </p:cNvPr>
          <p:cNvGrpSpPr/>
          <p:nvPr/>
        </p:nvGrpSpPr>
        <p:grpSpPr>
          <a:xfrm>
            <a:off x="2730668" y="-477739"/>
            <a:ext cx="2320041" cy="2558031"/>
            <a:chOff x="2490519" y="-478801"/>
            <a:chExt cx="2320041" cy="2558031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0880D1D-102F-409E-9D3F-5ACDEF2B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519" y="402684"/>
              <a:ext cx="1676546" cy="1676546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840DE31D-06A4-4B3A-B025-35DE5254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0333">
              <a:off x="3097293" y="-234048"/>
              <a:ext cx="1958019" cy="1468514"/>
            </a:xfrm>
            <a:prstGeom prst="rect">
              <a:avLst/>
            </a:prstGeom>
          </p:spPr>
        </p:pic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705ACF-92A6-4252-A83C-E96210317506}"/>
              </a:ext>
            </a:extLst>
          </p:cNvPr>
          <p:cNvSpPr txBox="1"/>
          <p:nvPr/>
        </p:nvSpPr>
        <p:spPr>
          <a:xfrm>
            <a:off x="0" y="-1"/>
            <a:ext cx="2374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世代の英会話＆英語学童・習い事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D1C96F1-44E8-476D-B993-EA01BBF90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0" y="4350756"/>
            <a:ext cx="3187200" cy="2126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1494D65-05D4-4630-B27F-91A1CF9011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710">
            <a:off x="2574742" y="4026488"/>
            <a:ext cx="1014637" cy="805040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D346CE2-24F5-4810-AFDA-95B956846D95}"/>
              </a:ext>
            </a:extLst>
          </p:cNvPr>
          <p:cNvGrpSpPr/>
          <p:nvPr/>
        </p:nvGrpSpPr>
        <p:grpSpPr>
          <a:xfrm rot="21179379">
            <a:off x="4208612" y="5186409"/>
            <a:ext cx="1743199" cy="1489583"/>
            <a:chOff x="4289915" y="5562399"/>
            <a:chExt cx="1743199" cy="1489583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D913EE3A-14E6-4DD1-9F93-A88615E2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827">
              <a:off x="4289915" y="5888942"/>
              <a:ext cx="1743199" cy="1163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CBD9250-8E0B-435E-936C-FE235330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4268">
              <a:off x="4329704" y="5562399"/>
              <a:ext cx="777302" cy="616733"/>
            </a:xfrm>
            <a:prstGeom prst="rect">
              <a:avLst/>
            </a:prstGeom>
          </p:spPr>
        </p:pic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E65DC13-8F6E-4C43-9E12-B9382C66CF2C}"/>
              </a:ext>
            </a:extLst>
          </p:cNvPr>
          <p:cNvSpPr txBox="1"/>
          <p:nvPr/>
        </p:nvSpPr>
        <p:spPr>
          <a:xfrm>
            <a:off x="1111598" y="10867401"/>
            <a:ext cx="2473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- - - - - - - - - - - - - - - - - - - - - - - - - - - 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  <a:r>
              <a:rPr lang="ja-JP" altLang="en-US" sz="900" dirty="0"/>
              <a:t> </a:t>
            </a:r>
            <a:r>
              <a:rPr lang="en-US" altLang="ja-JP" sz="900" dirty="0"/>
              <a:t>-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7725A134-A97A-40D0-9252-22031B6608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469" y="3734036"/>
            <a:ext cx="1097259" cy="92247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AE1BC5B-A238-4F29-830E-D482A86527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84" y="2461017"/>
            <a:ext cx="1236335" cy="981459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7A9F8AD-B7BD-49B5-9BF5-42238998E1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127">
            <a:off x="-48145" y="6885416"/>
            <a:ext cx="1078859" cy="63478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C137AEB-D35A-4F2D-87E4-17FFAA2755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11" y="1323764"/>
            <a:ext cx="583008" cy="833179"/>
          </a:xfrm>
          <a:prstGeom prst="rect">
            <a:avLst/>
          </a:prstGeom>
        </p:spPr>
      </p:pic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F99C4240-4C23-408E-902F-2C0C94482099}"/>
              </a:ext>
            </a:extLst>
          </p:cNvPr>
          <p:cNvGrpSpPr/>
          <p:nvPr/>
        </p:nvGrpSpPr>
        <p:grpSpPr>
          <a:xfrm>
            <a:off x="882807" y="7308175"/>
            <a:ext cx="4861544" cy="1883192"/>
            <a:chOff x="1837427" y="7532274"/>
            <a:chExt cx="4861544" cy="1883192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570E0354-31E3-4120-9EF7-E6C76994AC77}"/>
                </a:ext>
              </a:extLst>
            </p:cNvPr>
            <p:cNvGrpSpPr/>
            <p:nvPr/>
          </p:nvGrpSpPr>
          <p:grpSpPr>
            <a:xfrm>
              <a:off x="1837427" y="7532274"/>
              <a:ext cx="4861544" cy="1883192"/>
              <a:chOff x="1837427" y="7532274"/>
              <a:chExt cx="4861544" cy="1883192"/>
            </a:xfrm>
          </p:grpSpPr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28C467B1-8BF9-4F8B-B79F-C2EEB45FB849}"/>
                  </a:ext>
                </a:extLst>
              </p:cNvPr>
              <p:cNvSpPr/>
              <p:nvPr/>
            </p:nvSpPr>
            <p:spPr>
              <a:xfrm>
                <a:off x="1837427" y="7580089"/>
                <a:ext cx="4861544" cy="18353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36DBFE5-9CD7-4FFF-9E07-A5F9F2219EAB}"/>
                  </a:ext>
                </a:extLst>
              </p:cNvPr>
              <p:cNvSpPr txBox="1"/>
              <p:nvPr/>
            </p:nvSpPr>
            <p:spPr>
              <a:xfrm>
                <a:off x="2962315" y="7795832"/>
                <a:ext cx="3672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11:30-12:00 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の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『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サークルタイム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』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では、親子でたっぷり英語に触れ、</a:t>
                </a:r>
                <a:endParaRPr kumimoji="1"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手遊び歌や、</a:t>
                </a:r>
                <a:r>
                  <a:rPr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Sing &amp; Dance</a:t>
                </a:r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、本の読み聞かせの他、お子様との日常英会話も</a:t>
                </a:r>
                <a:endParaRPr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楽しんでいただけます。</a:t>
                </a:r>
                <a:endParaRPr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</p:txBody>
          </p: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A6547B65-16DC-4588-B6CE-A2DAA1D3B39B}"/>
                  </a:ext>
                </a:extLst>
              </p:cNvPr>
              <p:cNvGrpSpPr/>
              <p:nvPr/>
            </p:nvGrpSpPr>
            <p:grpSpPr>
              <a:xfrm>
                <a:off x="1923072" y="7829723"/>
                <a:ext cx="1115900" cy="276999"/>
                <a:chOff x="1935281" y="7704526"/>
                <a:chExt cx="1115900" cy="276999"/>
              </a:xfrm>
            </p:grpSpPr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A1CC3C2F-8893-4F0C-8151-18EFC01BF7D0}"/>
                    </a:ext>
                  </a:extLst>
                </p:cNvPr>
                <p:cNvSpPr txBox="1"/>
                <p:nvPr/>
              </p:nvSpPr>
              <p:spPr>
                <a:xfrm>
                  <a:off x="1943185" y="7704526"/>
                  <a:ext cx="11079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2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内容</a:t>
                  </a:r>
                  <a:r>
                    <a:rPr kumimoji="1" lang="ja-JP" altLang="en-US" sz="1200" dirty="0">
                      <a:latin typeface="BIZ UD明朝 Medium" panose="02020500000000000000" pitchFamily="17" charset="-128"/>
                      <a:ea typeface="BIZ UD明朝 Medium" panose="02020500000000000000" pitchFamily="17" charset="-128"/>
                    </a:rPr>
                    <a:t>について</a:t>
                  </a:r>
                </a:p>
              </p:txBody>
            </p:sp>
            <p:cxnSp>
              <p:nvCxnSpPr>
                <p:cNvPr id="36" name="直線コネクタ 35">
                  <a:extLst>
                    <a:ext uri="{FF2B5EF4-FFF2-40B4-BE49-F238E27FC236}">
                      <a16:creationId xmlns:a16="http://schemas.microsoft.com/office/drawing/2014/main" id="{DAFD51CB-8C44-4A93-AB65-9C127A589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5281" y="7967890"/>
                  <a:ext cx="1042233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1BF222AD-73DD-401D-8ED1-D650893E2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87764">
                <a:off x="1970763" y="7532274"/>
                <a:ext cx="557731" cy="442519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BEB05732-10A5-4F78-9138-A5C31E445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43477" y="8794746"/>
                <a:ext cx="358703" cy="375683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5839ABF6-1539-4865-BCBD-E5CD0DEC6FBD}"/>
                  </a:ext>
                </a:extLst>
              </p:cNvPr>
              <p:cNvSpPr txBox="1"/>
              <p:nvPr/>
            </p:nvSpPr>
            <p:spPr>
              <a:xfrm>
                <a:off x="2962315" y="8295289"/>
                <a:ext cx="2954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12:00-12:50 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の 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『Lunch Time』 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では、</a:t>
                </a:r>
                <a:r>
                  <a:rPr kumimoji="1"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3Beans</a:t>
                </a:r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オリジナルの</a:t>
                </a:r>
                <a:endParaRPr kumimoji="1"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kumimoji="1"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メキシカン・ワンプレートをお召し上がりいただけます。</a:t>
                </a:r>
                <a:endParaRPr kumimoji="1" lang="en-US" altLang="ja-JP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lang="en-US" altLang="ja-JP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※</a:t>
                </a:r>
                <a:r>
                  <a:rPr lang="ja-JP" altLang="en-US" sz="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お子様のランチは持ち込み可能です。</a:t>
                </a:r>
                <a:endParaRPr kumimoji="1" lang="ja-JP" altLang="en-US" sz="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8574DE7-2BDF-4CA0-879C-946DF8084335}"/>
                  </a:ext>
                </a:extLst>
              </p:cNvPr>
              <p:cNvSpPr txBox="1"/>
              <p:nvPr/>
            </p:nvSpPr>
            <p:spPr>
              <a:xfrm>
                <a:off x="3141852" y="8772125"/>
                <a:ext cx="259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2000</a:t>
                </a:r>
                <a:r>
                  <a:rPr kumimoji="1" lang="ja-JP" altLang="en-US" sz="14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円</a:t>
                </a:r>
                <a:r>
                  <a:rPr kumimoji="1" lang="ja-JP" altLang="en-US" sz="10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＋消費税</a:t>
                </a:r>
                <a:r>
                  <a:rPr kumimoji="1" lang="ja-JP" altLang="en-US" sz="14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（ランチ込み）</a:t>
                </a:r>
                <a:endParaRPr kumimoji="1" lang="ja-JP" altLang="en-US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2CF9AC49-92F3-4350-A348-08C2900EB751}"/>
                  </a:ext>
                </a:extLst>
              </p:cNvPr>
              <p:cNvSpPr txBox="1"/>
              <p:nvPr/>
            </p:nvSpPr>
            <p:spPr>
              <a:xfrm>
                <a:off x="1888294" y="8830909"/>
                <a:ext cx="117211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参加費について</a:t>
                </a:r>
              </a:p>
            </p:txBody>
          </p:sp>
        </p:grp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FD20D84-A11A-4B29-8847-56B20C65B7DB}"/>
                </a:ext>
              </a:extLst>
            </p:cNvPr>
            <p:cNvCxnSpPr>
              <a:cxnSpLocks/>
            </p:cNvCxnSpPr>
            <p:nvPr/>
          </p:nvCxnSpPr>
          <p:spPr>
            <a:xfrm>
              <a:off x="1938235" y="9111502"/>
              <a:ext cx="1042233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04541789-D720-4240-BFED-2E51574606F2}"/>
              </a:ext>
            </a:extLst>
          </p:cNvPr>
          <p:cNvGrpSpPr/>
          <p:nvPr/>
        </p:nvGrpSpPr>
        <p:grpSpPr>
          <a:xfrm>
            <a:off x="5002907" y="1011489"/>
            <a:ext cx="1101979" cy="756324"/>
            <a:chOff x="2927719" y="6762561"/>
            <a:chExt cx="1101979" cy="756324"/>
          </a:xfrm>
        </p:grpSpPr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73B9394B-CBA4-4684-8831-5E3039A3951D}"/>
                </a:ext>
              </a:extLst>
            </p:cNvPr>
            <p:cNvSpPr/>
            <p:nvPr/>
          </p:nvSpPr>
          <p:spPr>
            <a:xfrm>
              <a:off x="2934877" y="6762561"/>
              <a:ext cx="1094821" cy="756324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F88F6B5-F226-4F93-8E79-91141C8B8F51}"/>
                </a:ext>
              </a:extLst>
            </p:cNvPr>
            <p:cNvSpPr txBox="1"/>
            <p:nvPr/>
          </p:nvSpPr>
          <p:spPr>
            <a:xfrm>
              <a:off x="2927719" y="6925279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5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組様限定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/1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回</a:t>
              </a:r>
              <a:endParaRPr kumimoji="1" lang="en-US" altLang="ja-JP" sz="11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kumimoji="1" lang="ja-JP" altLang="en-US" sz="1100" dirty="0"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要予約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E2827C-55D8-4F68-BD4F-8A65E6C1A6B7}"/>
              </a:ext>
            </a:extLst>
          </p:cNvPr>
          <p:cNvGrpSpPr/>
          <p:nvPr/>
        </p:nvGrpSpPr>
        <p:grpSpPr>
          <a:xfrm>
            <a:off x="265373" y="926795"/>
            <a:ext cx="1607397" cy="1188230"/>
            <a:chOff x="409970" y="1046544"/>
            <a:chExt cx="1607397" cy="1188230"/>
          </a:xfrm>
        </p:grpSpPr>
        <p:sp>
          <p:nvSpPr>
            <p:cNvPr id="11" name="雲 10">
              <a:extLst>
                <a:ext uri="{FF2B5EF4-FFF2-40B4-BE49-F238E27FC236}">
                  <a16:creationId xmlns:a16="http://schemas.microsoft.com/office/drawing/2014/main" id="{77652326-FD31-4B71-A4B0-22694C3D40EA}"/>
                </a:ext>
              </a:extLst>
            </p:cNvPr>
            <p:cNvSpPr/>
            <p:nvPr/>
          </p:nvSpPr>
          <p:spPr>
            <a:xfrm>
              <a:off x="493354" y="1157347"/>
              <a:ext cx="1524013" cy="1077427"/>
            </a:xfrm>
            <a:prstGeom prst="cloud">
              <a:avLst/>
            </a:prstGeom>
            <a:solidFill>
              <a:srgbClr val="233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4EC5DA16-2461-4397-B803-A4B6FC97D208}"/>
                </a:ext>
              </a:extLst>
            </p:cNvPr>
            <p:cNvGrpSpPr/>
            <p:nvPr/>
          </p:nvGrpSpPr>
          <p:grpSpPr>
            <a:xfrm>
              <a:off x="409970" y="1046544"/>
              <a:ext cx="1524013" cy="1077427"/>
              <a:chOff x="505203" y="6965186"/>
              <a:chExt cx="1524013" cy="1077427"/>
            </a:xfrm>
          </p:grpSpPr>
          <p:sp>
            <p:nvSpPr>
              <p:cNvPr id="25" name="雲 24">
                <a:extLst>
                  <a:ext uri="{FF2B5EF4-FFF2-40B4-BE49-F238E27FC236}">
                    <a16:creationId xmlns:a16="http://schemas.microsoft.com/office/drawing/2014/main" id="{9F287933-33A5-4A49-BB90-BDBDAB3C328A}"/>
                  </a:ext>
                </a:extLst>
              </p:cNvPr>
              <p:cNvSpPr/>
              <p:nvPr/>
            </p:nvSpPr>
            <p:spPr>
              <a:xfrm>
                <a:off x="505203" y="6965186"/>
                <a:ext cx="1524013" cy="1077427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25B40-9F5C-4856-A3B2-8A2BE8B44B85}"/>
                  </a:ext>
                </a:extLst>
              </p:cNvPr>
              <p:cNvSpPr txBox="1"/>
              <p:nvPr/>
            </p:nvSpPr>
            <p:spPr>
              <a:xfrm>
                <a:off x="731977" y="7129631"/>
                <a:ext cx="1018227" cy="60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毎月</a:t>
                </a:r>
                <a:endParaRPr kumimoji="1" lang="en-US" altLang="ja-JP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/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第</a:t>
                </a:r>
                <a:r>
                  <a:rPr kumimoji="1" lang="en-US" altLang="ja-JP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回・</a:t>
                </a:r>
                <a:r>
                  <a:rPr kumimoji="1" lang="en-US" altLang="ja-JP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回目の</a:t>
                </a:r>
                <a:endParaRPr kumimoji="1" lang="en-US" altLang="ja-JP" sz="11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/>
                <a:r>
                  <a:rPr kumimoji="1" lang="ja-JP" altLang="en-US" sz="1100" spc="-1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水曜日</a:t>
                </a:r>
              </a:p>
            </p:txBody>
          </p:sp>
        </p:grpSp>
      </p:grp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D534878C-C7B9-4D66-BE5F-F65DAD3B5EE4}"/>
              </a:ext>
            </a:extLst>
          </p:cNvPr>
          <p:cNvSpPr/>
          <p:nvPr/>
        </p:nvSpPr>
        <p:spPr>
          <a:xfrm rot="10800000">
            <a:off x="5296989" y="-2587"/>
            <a:ext cx="1555584" cy="1383995"/>
          </a:xfrm>
          <a:prstGeom prst="triangle">
            <a:avLst>
              <a:gd name="adj" fmla="val 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6DA185-A6CA-4A2B-A8AF-6FCBB7323F9C}"/>
              </a:ext>
            </a:extLst>
          </p:cNvPr>
          <p:cNvSpPr txBox="1"/>
          <p:nvPr/>
        </p:nvSpPr>
        <p:spPr>
          <a:xfrm rot="2494425">
            <a:off x="4759596" y="56102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- - - - - - - - </a:t>
            </a:r>
            <a:r>
              <a:rPr kumimoji="1" lang="ja-JP" altLang="en-US" sz="600" spc="600" dirty="0">
                <a:solidFill>
                  <a:schemeClr val="bg1"/>
                </a:solidFill>
              </a:rPr>
              <a:t>キリトリ</a:t>
            </a:r>
            <a:r>
              <a:rPr kumimoji="1" lang="en-US" altLang="ja-JP" dirty="0">
                <a:solidFill>
                  <a:schemeClr val="bg1"/>
                </a:solidFill>
              </a:rPr>
              <a:t>- - - - - - -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フローチャート: 端子 12">
            <a:extLst>
              <a:ext uri="{FF2B5EF4-FFF2-40B4-BE49-F238E27FC236}">
                <a16:creationId xmlns:a16="http://schemas.microsoft.com/office/drawing/2014/main" id="{0EA57B38-A1CD-4D2B-8AC3-AE475D88AA44}"/>
              </a:ext>
            </a:extLst>
          </p:cNvPr>
          <p:cNvSpPr/>
          <p:nvPr/>
        </p:nvSpPr>
        <p:spPr>
          <a:xfrm>
            <a:off x="5905821" y="113058"/>
            <a:ext cx="785853" cy="140857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C4824F-9140-437D-92C6-A8E5992CBF4C}"/>
              </a:ext>
            </a:extLst>
          </p:cNvPr>
          <p:cNvSpPr txBox="1"/>
          <p:nvPr/>
        </p:nvSpPr>
        <p:spPr>
          <a:xfrm>
            <a:off x="5937109" y="82486"/>
            <a:ext cx="7232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rgbClr val="578A6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サービスチケット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D2470AD-94C7-468E-8FD4-C158F403C33B}"/>
              </a:ext>
            </a:extLst>
          </p:cNvPr>
          <p:cNvSpPr txBox="1"/>
          <p:nvPr/>
        </p:nvSpPr>
        <p:spPr>
          <a:xfrm rot="2414612">
            <a:off x="5464514" y="131733"/>
            <a:ext cx="503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Kunstler Script" panose="030304020206070D0D06" pitchFamily="66" charset="0"/>
              </a:rPr>
              <a:t>Coupon</a:t>
            </a:r>
            <a:endParaRPr kumimoji="1" lang="ja-JP" altLang="en-US" sz="1050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183CB69-D66E-4183-8030-0A67C532178F}"/>
              </a:ext>
            </a:extLst>
          </p:cNvPr>
          <p:cNvSpPr txBox="1"/>
          <p:nvPr/>
        </p:nvSpPr>
        <p:spPr>
          <a:xfrm rot="2468619">
            <a:off x="5610257" y="723602"/>
            <a:ext cx="1508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>
                    <a:lumMod val="65000"/>
                  </a:schemeClr>
                </a:solidFill>
              </a:rPr>
              <a:t>- - - - - - - - - - - - - - - - - -</a:t>
            </a:r>
            <a:endParaRPr kumimoji="1" lang="ja-JP" alt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7FECFD7-A40E-487D-8BC0-4422127CE274}"/>
              </a:ext>
            </a:extLst>
          </p:cNvPr>
          <p:cNvSpPr txBox="1"/>
          <p:nvPr/>
        </p:nvSpPr>
        <p:spPr>
          <a:xfrm rot="2418280">
            <a:off x="5307404" y="-3848"/>
            <a:ext cx="4430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00" dirty="0">
                <a:solidFill>
                  <a:schemeClr val="bg1">
                    <a:lumMod val="65000"/>
                  </a:schemeClr>
                </a:solidFill>
              </a:rPr>
              <a:t>- - - </a:t>
            </a:r>
            <a:endParaRPr kumimoji="1" lang="ja-JP" alt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AA8B25B-8809-4D1C-9355-18CB9E82964A}"/>
              </a:ext>
            </a:extLst>
          </p:cNvPr>
          <p:cNvSpPr txBox="1"/>
          <p:nvPr/>
        </p:nvSpPr>
        <p:spPr>
          <a:xfrm>
            <a:off x="5959380" y="245074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無料</a:t>
            </a:r>
            <a:r>
              <a:rPr lang="en-US" altLang="ja-JP" sz="14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stay</a:t>
            </a:r>
            <a:endParaRPr kumimoji="1" lang="ja-JP" altLang="en-US" sz="14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61FF7A3-945D-4FE9-8378-47FE269B0228}"/>
              </a:ext>
            </a:extLst>
          </p:cNvPr>
          <p:cNvSpPr txBox="1"/>
          <p:nvPr/>
        </p:nvSpPr>
        <p:spPr>
          <a:xfrm>
            <a:off x="6220678" y="49477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Castellar" panose="020A0402060406010301" pitchFamily="18" charset="0"/>
              </a:rPr>
              <a:t>30</a:t>
            </a:r>
            <a:r>
              <a:rPr kumimoji="1" lang="ja-JP" altLang="en-US" sz="14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分</a:t>
            </a:r>
            <a:endParaRPr kumimoji="1" lang="ja-JP" altLang="en-US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076F1D92-7226-4CD9-B80C-324EEB8C418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969">
            <a:off x="5519612" y="1942523"/>
            <a:ext cx="1201134" cy="953010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D2F75E9A-9508-4D16-BCCB-EDA66663FF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969">
            <a:off x="167870" y="1989571"/>
            <a:ext cx="1201134" cy="9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1185</Words>
  <Application>Microsoft Office PowerPoint</Application>
  <PresentationFormat>A4 210 x 297 mm</PresentationFormat>
  <Paragraphs>166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6" baseType="lpstr">
      <vt:lpstr>BIZ UDPゴシック</vt:lpstr>
      <vt:lpstr>BIZ UDP明朝 Medium</vt:lpstr>
      <vt:lpstr>BIZ UDゴシック</vt:lpstr>
      <vt:lpstr>BIZ UD明朝 Medium</vt:lpstr>
      <vt:lpstr>HGP創英角ﾎﾟｯﾌﾟ体</vt:lpstr>
      <vt:lpstr>ＭＳ Ｐ明朝</vt:lpstr>
      <vt:lpstr>游ゴシック</vt:lpstr>
      <vt:lpstr>Arial</vt:lpstr>
      <vt:lpstr>Bahnschrift Light Condensed</vt:lpstr>
      <vt:lpstr>Baskerville Old Face</vt:lpstr>
      <vt:lpstr>Calibri</vt:lpstr>
      <vt:lpstr>Calibri Light</vt:lpstr>
      <vt:lpstr>Castellar</vt:lpstr>
      <vt:lpstr>Kunstler Script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yumemamako</dc:creator>
  <cp:lastModifiedBy>3Beans Awaza</cp:lastModifiedBy>
  <cp:revision>106</cp:revision>
  <cp:lastPrinted>2021-01-12T05:31:15Z</cp:lastPrinted>
  <dcterms:created xsi:type="dcterms:W3CDTF">2020-11-27T05:27:26Z</dcterms:created>
  <dcterms:modified xsi:type="dcterms:W3CDTF">2021-01-21T08:29:00Z</dcterms:modified>
</cp:coreProperties>
</file>